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76" r:id="rId2"/>
    <p:sldId id="291" r:id="rId3"/>
    <p:sldId id="292" r:id="rId4"/>
    <p:sldId id="281" r:id="rId5"/>
    <p:sldId id="282" r:id="rId6"/>
    <p:sldId id="284" r:id="rId7"/>
    <p:sldId id="285" r:id="rId8"/>
    <p:sldId id="293" r:id="rId9"/>
    <p:sldId id="289" r:id="rId10"/>
    <p:sldId id="288" r:id="rId11"/>
    <p:sldId id="265" r:id="rId12"/>
    <p:sldId id="297" r:id="rId13"/>
    <p:sldId id="295" r:id="rId14"/>
    <p:sldId id="298" r:id="rId15"/>
  </p:sldIdLst>
  <p:sldSz cx="12801600" cy="6858000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rgbClr val="000099"/>
        </a:solidFill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rgbClr val="000099"/>
        </a:solidFill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rgbClr val="000099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rgbClr val="000099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rgbClr val="000099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rgbClr val="000099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rgbClr val="000099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rgbClr val="000099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rgbClr val="000099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3399"/>
    <a:srgbClr val="0033CC"/>
    <a:srgbClr val="25DB5D"/>
    <a:srgbClr val="660033"/>
    <a:srgbClr val="CC0099"/>
    <a:srgbClr val="FFFF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63" autoAdjust="0"/>
    <p:restoredTop sz="99160" autoAdjust="0"/>
  </p:normalViewPr>
  <p:slideViewPr>
    <p:cSldViewPr>
      <p:cViewPr>
        <p:scale>
          <a:sx n="75" d="100"/>
          <a:sy n="75" d="100"/>
        </p:scale>
        <p:origin x="-888" y="-444"/>
      </p:cViewPr>
      <p:guideLst>
        <p:guide orient="horz" pos="2160"/>
        <p:guide pos="403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47A72D97-5FE5-4F1C-8AB8-6462ADC0E0D4}" type="datetimeFigureOut">
              <a:rPr lang="en-US"/>
              <a:pPr>
                <a:defRPr/>
              </a:pPr>
              <a:t>16/03/2020</a:t>
            </a:fld>
            <a:endParaRPr lang="en-US"/>
          </a:p>
        </p:txBody>
      </p:sp>
      <p:sp>
        <p:nvSpPr>
          <p:cNvPr id="1843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228600" y="685800"/>
            <a:ext cx="64008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A54866B2-3D1F-4F7A-835E-D2A87C2D4E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1617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960123" y="2130433"/>
            <a:ext cx="10881361" cy="1470025"/>
          </a:xfrm>
        </p:spPr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920242" y="3886200"/>
            <a:ext cx="896112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vi-VN" smtClean="0"/>
              <a:t>Bấm &amp; sửa kiểu phụ đề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19EAC8-8ADD-486D-838A-EB11CD7CEB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443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7EDC57-7435-41EF-9CCF-46FAE32F35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266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9281159" y="274646"/>
            <a:ext cx="2880360" cy="5851525"/>
          </a:xfrm>
        </p:spPr>
        <p:txBody>
          <a:bodyPr vert="eaVert"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>
          <a:xfrm>
            <a:off x="640083" y="274646"/>
            <a:ext cx="8427720" cy="5851525"/>
          </a:xfrm>
        </p:spPr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E3ADCD-2C2D-4199-9FDF-C7AE9F382D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2791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êu đề, Văn bản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640085" y="274638"/>
            <a:ext cx="11521441" cy="1143000"/>
          </a:xfrm>
        </p:spPr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sz="half" idx="1"/>
          </p:nvPr>
        </p:nvSpPr>
        <p:spPr>
          <a:xfrm>
            <a:off x="640086" y="1600206"/>
            <a:ext cx="5654039" cy="4525963"/>
          </a:xfrm>
        </p:spPr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6507484" y="1600206"/>
            <a:ext cx="5654039" cy="4525963"/>
          </a:xfrm>
        </p:spPr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051C74-655A-48DC-A199-C04B5CA44A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6225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Ngữ cả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ội dung 1"/>
          <p:cNvSpPr>
            <a:spLocks noGrp="1"/>
          </p:cNvSpPr>
          <p:nvPr>
            <p:ph/>
          </p:nvPr>
        </p:nvSpPr>
        <p:spPr>
          <a:xfrm>
            <a:off x="640085" y="274646"/>
            <a:ext cx="11521441" cy="5851525"/>
          </a:xfrm>
        </p:spPr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4036B1-2B17-43AE-8FDE-517712A434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361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F89DD9-539B-49D1-902D-FEBC00F83C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794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011242" y="4406908"/>
            <a:ext cx="1088136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1011242" y="2906713"/>
            <a:ext cx="10881361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8E9EA0-7B9C-44A2-9B0B-BCEDA9F3A1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249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sz="half" idx="1"/>
          </p:nvPr>
        </p:nvSpPr>
        <p:spPr>
          <a:xfrm>
            <a:off x="640086" y="1600206"/>
            <a:ext cx="565403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6507484" y="1600206"/>
            <a:ext cx="565403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E966B8-93CD-4E5F-AB14-8F649202CB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113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640085" y="1535113"/>
            <a:ext cx="565626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640085" y="2174875"/>
            <a:ext cx="565626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Chỗ dành sẵn cho Văn bản 4"/>
          <p:cNvSpPr>
            <a:spLocks noGrp="1"/>
          </p:cNvSpPr>
          <p:nvPr>
            <p:ph type="body" sz="quarter" idx="3"/>
          </p:nvPr>
        </p:nvSpPr>
        <p:spPr>
          <a:xfrm>
            <a:off x="6503038" y="1535113"/>
            <a:ext cx="565848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6" name="Chỗ dành sẵn cho Nội dung 5"/>
          <p:cNvSpPr>
            <a:spLocks noGrp="1"/>
          </p:cNvSpPr>
          <p:nvPr>
            <p:ph sz="quarter" idx="4"/>
          </p:nvPr>
        </p:nvSpPr>
        <p:spPr>
          <a:xfrm>
            <a:off x="6503038" y="2174875"/>
            <a:ext cx="565848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5C3996-288A-4596-A3D7-D979BED7D7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043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2FC72E-C846-47A3-9DEB-8B63A966FB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50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959981-8CEA-42DC-8C05-68B3F1C52D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904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640086" y="273050"/>
            <a:ext cx="42116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>
          <a:xfrm>
            <a:off x="5005072" y="273058"/>
            <a:ext cx="715644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640086" y="1435103"/>
            <a:ext cx="42116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20B223-27B3-4147-A461-16ABD737E4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899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2509205" y="4800600"/>
            <a:ext cx="7680962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Hình ảnh 2"/>
          <p:cNvSpPr>
            <a:spLocks noGrp="1"/>
          </p:cNvSpPr>
          <p:nvPr>
            <p:ph type="pic" idx="1"/>
          </p:nvPr>
        </p:nvSpPr>
        <p:spPr>
          <a:xfrm>
            <a:off x="2509205" y="612775"/>
            <a:ext cx="7680962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2509205" y="5367338"/>
            <a:ext cx="7680962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B48AE6-C075-47DF-884E-57DBC871CC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696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FF99"/>
            </a:gs>
            <a:gs pos="100000">
              <a:schemeClr val="bg1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39763" y="274638"/>
            <a:ext cx="115220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9763" y="1600200"/>
            <a:ext cx="1152207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39763" y="6245225"/>
            <a:ext cx="2987675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73563" y="6245225"/>
            <a:ext cx="4054475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174163" y="6245225"/>
            <a:ext cx="2987675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CDDD086B-FD10-4B6C-A3C4-A631EC0EB0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  <p:sldLayoutId id="2147483649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hyperlink" Target="../../../../../Program%20Files/Encore%204.5.3/Encore%204.5.3.exe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file:///C:\Users\PC\Desktop\MuseScore%202.lnk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hyperlink" Target="../../../../../Program%20Files/Encore%204.5.3/Encore%204.5.3.exe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file:///C:\Program%20Files\MuseScore%202\bin\MuseScore.exe" TargetMode="Externa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hyperlink" Target="../../../../Program%20Files/Encore%204.5.3/Encore%204.5.3.exe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../../../../Program%20Files/Encore%204.5.3/Encore%204.5.3.exe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hyperlink" Target="../../../../../Program%20Files/Encore%204.5.3/Encore%204.5.3.exe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hyperlink" Target="../../../../../Program%20Files/Encore%204.5.3/Encore%204.5.3.exe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hyperlink" Target="../../../../../Program%20Files/Encore%204.5.3/Encore%204.5.3.exe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hyperlink" Target="../../../../../Program%20Files/Encore%204.5.3/Encore%204.5.3.exe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hyperlink" Target="../../../../../Program%20Files/Encore%204.5.3/Encore%204.5.3.exe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file:///C:\Users\PC\Desktop\MuseScore%202.lnk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hyperlink" Target="../../../../../Program%20Files/Encore%204.5.3/Encore%204.5.3.exe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file:///C:\Users\PC\Desktop\MuseScore%202.lnk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WordArt 2"/>
          <p:cNvSpPr>
            <a:spLocks noChangeArrowheads="1" noChangeShapeType="1" noTextEdit="1"/>
          </p:cNvSpPr>
          <p:nvPr/>
        </p:nvSpPr>
        <p:spPr bwMode="auto">
          <a:xfrm>
            <a:off x="2560638" y="609600"/>
            <a:ext cx="7361237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Kiểm tra bài cũ</a:t>
            </a:r>
          </a:p>
        </p:txBody>
      </p:sp>
      <p:sp>
        <p:nvSpPr>
          <p:cNvPr id="19487" name="Text Box 31"/>
          <p:cNvSpPr txBox="1">
            <a:spLocks noChangeArrowheads="1"/>
          </p:cNvSpPr>
          <p:nvPr/>
        </p:nvSpPr>
        <p:spPr bwMode="auto">
          <a:xfrm>
            <a:off x="1173163" y="1371600"/>
            <a:ext cx="10240962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99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rgbClr val="000099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rgbClr val="000099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rgbClr val="000099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rgbClr val="000099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800" b="1">
                <a:solidFill>
                  <a:schemeClr val="tx1"/>
                </a:solidFill>
              </a:rPr>
              <a:t>Câu 1: Khi khởi động phần mềm MuseScore cho phép em làm việc công việc gì?</a:t>
            </a:r>
            <a:r>
              <a:rPr lang="en-US" sz="280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163" y="2286000"/>
            <a:ext cx="10561637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7254875" y="3657600"/>
            <a:ext cx="37338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2800">
                <a:solidFill>
                  <a:srgbClr val="0033CC"/>
                </a:solidFill>
              </a:rPr>
              <a:t>Tạo bản nhạc mới</a:t>
            </a:r>
          </a:p>
        </p:txBody>
      </p:sp>
      <p:sp>
        <p:nvSpPr>
          <p:cNvPr id="3086" name="Line 14"/>
          <p:cNvSpPr>
            <a:spLocks noChangeShapeType="1"/>
          </p:cNvSpPr>
          <p:nvPr/>
        </p:nvSpPr>
        <p:spPr bwMode="auto">
          <a:xfrm flipH="1" flipV="1">
            <a:off x="4479925" y="3810000"/>
            <a:ext cx="277495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9" name="Rectangle 17"/>
          <p:cNvSpPr>
            <a:spLocks noChangeArrowheads="1"/>
          </p:cNvSpPr>
          <p:nvPr/>
        </p:nvSpPr>
        <p:spPr bwMode="auto">
          <a:xfrm>
            <a:off x="3306763" y="3124200"/>
            <a:ext cx="1173162" cy="144780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3300"/>
              </a:solidFill>
              <a:latin typeface=".VnTime" pitchFamily="34" charset="0"/>
            </a:endParaRPr>
          </a:p>
        </p:txBody>
      </p:sp>
      <p:sp>
        <p:nvSpPr>
          <p:cNvPr id="3090" name="Rectangle 18"/>
          <p:cNvSpPr>
            <a:spLocks noChangeArrowheads="1"/>
          </p:cNvSpPr>
          <p:nvPr/>
        </p:nvSpPr>
        <p:spPr bwMode="auto">
          <a:xfrm>
            <a:off x="3306763" y="6248400"/>
            <a:ext cx="1066800" cy="30480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1" name="Rectangle 19"/>
          <p:cNvSpPr>
            <a:spLocks noChangeArrowheads="1"/>
          </p:cNvSpPr>
          <p:nvPr/>
        </p:nvSpPr>
        <p:spPr bwMode="auto">
          <a:xfrm>
            <a:off x="5973763" y="5791200"/>
            <a:ext cx="3948112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2800">
                <a:solidFill>
                  <a:srgbClr val="0033CC"/>
                </a:solidFill>
              </a:rPr>
              <a:t>Mở bản nhạc đã</a:t>
            </a:r>
          </a:p>
          <a:p>
            <a:r>
              <a:rPr lang="en-US" sz="2800">
                <a:solidFill>
                  <a:srgbClr val="0033CC"/>
                </a:solidFill>
              </a:rPr>
              <a:t> có sẵn từ máy tính</a:t>
            </a:r>
          </a:p>
        </p:txBody>
      </p:sp>
      <p:sp>
        <p:nvSpPr>
          <p:cNvPr id="3092" name="Line 20"/>
          <p:cNvSpPr>
            <a:spLocks noChangeShapeType="1"/>
          </p:cNvSpPr>
          <p:nvPr/>
        </p:nvSpPr>
        <p:spPr bwMode="auto">
          <a:xfrm flipH="1">
            <a:off x="4373563" y="6096000"/>
            <a:ext cx="16002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9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3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3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3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87" grpId="0"/>
      <p:bldP spid="3080" grpId="0" animBg="1"/>
      <p:bldP spid="3086" grpId="0" animBg="1"/>
      <p:bldP spid="3089" grpId="0" animBg="1"/>
      <p:bldP spid="3090" grpId="0" animBg="1"/>
      <p:bldP spid="3091" grpId="0" animBg="1"/>
      <p:bldP spid="309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Oval 3"/>
          <p:cNvSpPr>
            <a:spLocks noChangeArrowheads="1"/>
          </p:cNvSpPr>
          <p:nvPr/>
        </p:nvSpPr>
        <p:spPr bwMode="auto">
          <a:xfrm>
            <a:off x="320675" y="303213"/>
            <a:ext cx="1812925" cy="649287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66FF33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00660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algn="l"/>
            <a:r>
              <a:rPr lang="en-US">
                <a:solidFill>
                  <a:srgbClr val="CC0099"/>
                </a:solidFill>
                <a:latin typeface="Arial" charset="0"/>
              </a:rPr>
              <a:t>Bài 2</a:t>
            </a:r>
          </a:p>
        </p:txBody>
      </p:sp>
      <p:pic>
        <p:nvPicPr>
          <p:cNvPr id="12291" name="Picture 8" descr="2">
            <a:hlinkClick r:id="rId2" action="ppaction://hlinkfile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534650" y="60325"/>
            <a:ext cx="226695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Text Box 12"/>
          <p:cNvSpPr txBox="1">
            <a:spLocks noChangeArrowheads="1"/>
          </p:cNvSpPr>
          <p:nvPr/>
        </p:nvSpPr>
        <p:spPr bwMode="auto">
          <a:xfrm>
            <a:off x="0" y="1066800"/>
            <a:ext cx="114141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99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rgbClr val="000099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rgbClr val="000099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rgbClr val="000099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rgbClr val="000099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500">
                <a:solidFill>
                  <a:schemeClr val="tx1"/>
                </a:solidFill>
              </a:rPr>
              <a:t>A. </a:t>
            </a:r>
            <a:r>
              <a:rPr lang="en-US" sz="2500" u="sng">
                <a:solidFill>
                  <a:schemeClr val="tx1"/>
                </a:solidFill>
              </a:rPr>
              <a:t>HOẠT ĐỘNG CƠ BẢN</a:t>
            </a:r>
          </a:p>
        </p:txBody>
      </p:sp>
      <p:sp>
        <p:nvSpPr>
          <p:cNvPr id="12293" name="Rectangle 37"/>
          <p:cNvSpPr>
            <a:spLocks noChangeArrowheads="1"/>
          </p:cNvSpPr>
          <p:nvPr/>
        </p:nvSpPr>
        <p:spPr bwMode="auto">
          <a:xfrm>
            <a:off x="928688" y="1339850"/>
            <a:ext cx="25685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just" eaLnBrk="0" hangingPunct="0"/>
            <a:r>
              <a:rPr lang="pt-BR" sz="2800">
                <a:solidFill>
                  <a:schemeClr val="tx1"/>
                </a:solidFill>
              </a:rPr>
              <a:t>1. </a:t>
            </a:r>
            <a:r>
              <a:rPr lang="pt-BR" sz="2800" u="sng">
                <a:solidFill>
                  <a:schemeClr val="tx1"/>
                </a:solidFill>
              </a:rPr>
              <a:t>Tạo bản nhạc:</a:t>
            </a:r>
          </a:p>
        </p:txBody>
      </p:sp>
      <p:sp>
        <p:nvSpPr>
          <p:cNvPr id="2" name="Rectangle 37"/>
          <p:cNvSpPr>
            <a:spLocks noChangeArrowheads="1"/>
          </p:cNvSpPr>
          <p:nvPr/>
        </p:nvSpPr>
        <p:spPr bwMode="auto">
          <a:xfrm>
            <a:off x="2332038" y="2817813"/>
            <a:ext cx="872648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just" eaLnBrk="0" hangingPunct="0"/>
            <a:r>
              <a:rPr lang="pt-BR">
                <a:solidFill>
                  <a:schemeClr val="tx1"/>
                </a:solidFill>
              </a:rPr>
              <a:t>Bước 2: </a:t>
            </a:r>
            <a:r>
              <a:rPr lang="pt-BR"/>
              <a:t>Chọn </a:t>
            </a:r>
            <a:r>
              <a:rPr lang="pt-BR" b="1">
                <a:solidFill>
                  <a:srgbClr val="FF0000"/>
                </a:solidFill>
              </a:rPr>
              <a:t>nơi lưu</a:t>
            </a:r>
            <a:r>
              <a:rPr lang="pt-BR" b="1"/>
              <a:t>, đặt </a:t>
            </a:r>
            <a:r>
              <a:rPr lang="pt-BR" b="1">
                <a:solidFill>
                  <a:srgbClr val="FF0000"/>
                </a:solidFill>
              </a:rPr>
              <a:t>Tên bản nhạc </a:t>
            </a:r>
            <a:r>
              <a:rPr lang="pt-BR" b="1"/>
              <a:t>muốn lưu rồi nhấn</a:t>
            </a:r>
            <a:r>
              <a:rPr lang="pt-BR" b="1">
                <a:solidFill>
                  <a:srgbClr val="FF0000"/>
                </a:solidFill>
              </a:rPr>
              <a:t> Save</a:t>
            </a:r>
            <a:r>
              <a:rPr lang="pt-BR" sz="1600"/>
              <a:t> </a:t>
            </a:r>
            <a:r>
              <a:rPr lang="pt-BR" sz="1600" b="1"/>
              <a:t>.</a:t>
            </a:r>
            <a:endParaRPr lang="pt-BR" sz="1600" b="1" u="sng"/>
          </a:p>
        </p:txBody>
      </p:sp>
      <p:pic>
        <p:nvPicPr>
          <p:cNvPr id="39230" name="Picture 3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5" y="2971800"/>
            <a:ext cx="11841163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231" name="Rectangle 319"/>
          <p:cNvSpPr>
            <a:spLocks noChangeArrowheads="1"/>
          </p:cNvSpPr>
          <p:nvPr/>
        </p:nvSpPr>
        <p:spPr bwMode="auto">
          <a:xfrm>
            <a:off x="320675" y="3962400"/>
            <a:ext cx="2346325" cy="1524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3" name="AutoShape 31"/>
          <p:cNvSpPr>
            <a:spLocks noChangeArrowheads="1"/>
          </p:cNvSpPr>
          <p:nvPr/>
        </p:nvSpPr>
        <p:spPr bwMode="auto">
          <a:xfrm>
            <a:off x="3094038" y="4572000"/>
            <a:ext cx="2773362" cy="381000"/>
          </a:xfrm>
          <a:prstGeom prst="wedgeRectCallout">
            <a:avLst>
              <a:gd name="adj1" fmla="val -124037"/>
              <a:gd name="adj2" fmla="val -170833"/>
            </a:avLst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l">
              <a:lnSpc>
                <a:spcPct val="80000"/>
              </a:lnSpc>
            </a:pPr>
            <a:r>
              <a:rPr lang="en-US"/>
              <a:t>Chọn </a:t>
            </a:r>
            <a:r>
              <a:rPr lang="en-US">
                <a:solidFill>
                  <a:srgbClr val="FF0000"/>
                </a:solidFill>
              </a:rPr>
              <a:t>Lưu trữ</a:t>
            </a:r>
            <a:r>
              <a:rPr lang="en-US"/>
              <a:t> </a:t>
            </a:r>
          </a:p>
        </p:txBody>
      </p:sp>
      <p:sp>
        <p:nvSpPr>
          <p:cNvPr id="3" name="AutoShape 31"/>
          <p:cNvSpPr>
            <a:spLocks noChangeArrowheads="1"/>
          </p:cNvSpPr>
          <p:nvPr/>
        </p:nvSpPr>
        <p:spPr bwMode="auto">
          <a:xfrm>
            <a:off x="2879725" y="3352800"/>
            <a:ext cx="2881313" cy="381000"/>
          </a:xfrm>
          <a:prstGeom prst="wedgeRectCallout">
            <a:avLst>
              <a:gd name="adj1" fmla="val -116667"/>
              <a:gd name="adj2" fmla="val -88333"/>
            </a:avLst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l">
              <a:lnSpc>
                <a:spcPct val="80000"/>
              </a:lnSpc>
            </a:pPr>
            <a:r>
              <a:rPr lang="en-US"/>
              <a:t>Chon </a:t>
            </a:r>
            <a:r>
              <a:rPr lang="en-US">
                <a:solidFill>
                  <a:srgbClr val="FF0000"/>
                </a:solidFill>
              </a:rPr>
              <a:t>Tập tin</a:t>
            </a:r>
            <a:r>
              <a:rPr lang="en-US"/>
              <a:t> </a:t>
            </a:r>
          </a:p>
        </p:txBody>
      </p:sp>
      <p:sp>
        <p:nvSpPr>
          <p:cNvPr id="39237" name="Rectangle 325"/>
          <p:cNvSpPr>
            <a:spLocks noChangeArrowheads="1"/>
          </p:cNvSpPr>
          <p:nvPr/>
        </p:nvSpPr>
        <p:spPr bwMode="auto">
          <a:xfrm>
            <a:off x="320675" y="3124200"/>
            <a:ext cx="639763" cy="1524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9256" name="Picture 34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075" y="3352800"/>
            <a:ext cx="949325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257" name="Rectangle 345"/>
          <p:cNvSpPr>
            <a:spLocks noChangeArrowheads="1"/>
          </p:cNvSpPr>
          <p:nvPr/>
        </p:nvSpPr>
        <p:spPr bwMode="auto">
          <a:xfrm>
            <a:off x="960438" y="4572000"/>
            <a:ext cx="1919287" cy="7620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AutoShape 31"/>
          <p:cNvSpPr>
            <a:spLocks noChangeArrowheads="1"/>
          </p:cNvSpPr>
          <p:nvPr/>
        </p:nvSpPr>
        <p:spPr bwMode="auto">
          <a:xfrm>
            <a:off x="5440363" y="3657600"/>
            <a:ext cx="3521075" cy="457200"/>
          </a:xfrm>
          <a:prstGeom prst="wedgeRectCallout">
            <a:avLst>
              <a:gd name="adj1" fmla="val -123296"/>
              <a:gd name="adj2" fmla="val 164931"/>
            </a:avLst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/>
              <a:t>Nơi lưu bản nhạc</a:t>
            </a:r>
          </a:p>
        </p:txBody>
      </p:sp>
      <p:sp>
        <p:nvSpPr>
          <p:cNvPr id="39259" name="Rectangle 347"/>
          <p:cNvSpPr>
            <a:spLocks noChangeArrowheads="1"/>
          </p:cNvSpPr>
          <p:nvPr/>
        </p:nvSpPr>
        <p:spPr bwMode="auto">
          <a:xfrm>
            <a:off x="2667000" y="5867400"/>
            <a:ext cx="1920875" cy="1524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AutoShape 31"/>
          <p:cNvSpPr>
            <a:spLocks noChangeArrowheads="1"/>
          </p:cNvSpPr>
          <p:nvPr/>
        </p:nvSpPr>
        <p:spPr bwMode="auto">
          <a:xfrm>
            <a:off x="7040563" y="4419600"/>
            <a:ext cx="3521075" cy="762000"/>
          </a:xfrm>
          <a:prstGeom prst="wedgeRectCallout">
            <a:avLst>
              <a:gd name="adj1" fmla="val -121023"/>
              <a:gd name="adj2" fmla="val 138958"/>
            </a:avLst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/>
              <a:t>Đặt tên cho bản nhạc muốn lưu</a:t>
            </a:r>
          </a:p>
        </p:txBody>
      </p:sp>
      <p:sp>
        <p:nvSpPr>
          <p:cNvPr id="6" name="AutoShape 31"/>
          <p:cNvSpPr>
            <a:spLocks noChangeArrowheads="1"/>
          </p:cNvSpPr>
          <p:nvPr/>
        </p:nvSpPr>
        <p:spPr bwMode="auto">
          <a:xfrm>
            <a:off x="8747125" y="5486400"/>
            <a:ext cx="3627438" cy="457200"/>
          </a:xfrm>
          <a:prstGeom prst="wedgeRectCallout">
            <a:avLst>
              <a:gd name="adj1" fmla="val -77759"/>
              <a:gd name="adj2" fmla="val 135764"/>
            </a:avLst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/>
              <a:t>Nhấn </a:t>
            </a:r>
            <a:r>
              <a:rPr lang="en-US">
                <a:solidFill>
                  <a:srgbClr val="FF0000"/>
                </a:solidFill>
              </a:rPr>
              <a:t>Save</a:t>
            </a:r>
            <a:r>
              <a:rPr lang="en-US"/>
              <a:t> để lưu</a:t>
            </a:r>
          </a:p>
        </p:txBody>
      </p:sp>
      <p:sp>
        <p:nvSpPr>
          <p:cNvPr id="39262" name="Rectangle 350"/>
          <p:cNvSpPr>
            <a:spLocks noChangeArrowheads="1"/>
          </p:cNvSpPr>
          <p:nvPr/>
        </p:nvSpPr>
        <p:spPr bwMode="auto">
          <a:xfrm>
            <a:off x="7361238" y="6324600"/>
            <a:ext cx="1279525" cy="2286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07" name="Rectangle 37"/>
          <p:cNvSpPr>
            <a:spLocks noChangeArrowheads="1"/>
          </p:cNvSpPr>
          <p:nvPr/>
        </p:nvSpPr>
        <p:spPr bwMode="auto">
          <a:xfrm>
            <a:off x="914400" y="1751013"/>
            <a:ext cx="896143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just" eaLnBrk="0" hangingPunct="0"/>
            <a:r>
              <a:rPr lang="pt-BR" sz="2800">
                <a:solidFill>
                  <a:schemeClr val="tx1"/>
                </a:solidFill>
              </a:rPr>
              <a:t>2. </a:t>
            </a:r>
            <a:r>
              <a:rPr lang="pt-BR" sz="2800" u="sng">
                <a:solidFill>
                  <a:schemeClr val="tx1"/>
                </a:solidFill>
              </a:rPr>
              <a:t>Nhập nốt nhạc vào khuôn nhạc vừa tạo:</a:t>
            </a:r>
          </a:p>
        </p:txBody>
      </p:sp>
      <p:sp>
        <p:nvSpPr>
          <p:cNvPr id="12308" name="Rectangle 37"/>
          <p:cNvSpPr>
            <a:spLocks noChangeArrowheads="1"/>
          </p:cNvSpPr>
          <p:nvPr/>
        </p:nvSpPr>
        <p:spPr bwMode="auto">
          <a:xfrm>
            <a:off x="914400" y="2133600"/>
            <a:ext cx="58674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just" eaLnBrk="0" hangingPunct="0"/>
            <a:r>
              <a:rPr lang="pt-BR" sz="2800">
                <a:solidFill>
                  <a:schemeClr val="tx1"/>
                </a:solidFill>
              </a:rPr>
              <a:t>3. </a:t>
            </a:r>
            <a:r>
              <a:rPr lang="pt-BR" sz="2800" u="sng">
                <a:solidFill>
                  <a:schemeClr val="tx1"/>
                </a:solidFill>
              </a:rPr>
              <a:t>Lưu bản nhạc vừa tạo: </a:t>
            </a:r>
          </a:p>
        </p:txBody>
      </p:sp>
      <p:sp>
        <p:nvSpPr>
          <p:cNvPr id="9" name="Rectangle 37"/>
          <p:cNvSpPr>
            <a:spLocks noChangeArrowheads="1"/>
          </p:cNvSpPr>
          <p:nvPr/>
        </p:nvSpPr>
        <p:spPr bwMode="auto">
          <a:xfrm>
            <a:off x="1639888" y="2513013"/>
            <a:ext cx="517366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just" eaLnBrk="0" hangingPunct="0"/>
            <a:r>
              <a:rPr lang="pt-BR">
                <a:solidFill>
                  <a:schemeClr val="tx1"/>
                </a:solidFill>
              </a:rPr>
              <a:t>Bước 1: </a:t>
            </a:r>
            <a:r>
              <a:rPr lang="pt-BR"/>
              <a:t>Chọn </a:t>
            </a:r>
            <a:r>
              <a:rPr lang="pt-BR" b="1">
                <a:solidFill>
                  <a:srgbClr val="FF0000"/>
                </a:solidFill>
              </a:rPr>
              <a:t>Tập tin</a:t>
            </a:r>
            <a:r>
              <a:rPr lang="pt-BR"/>
              <a:t> rồi chon </a:t>
            </a:r>
            <a:r>
              <a:rPr lang="pt-BR" b="1">
                <a:solidFill>
                  <a:srgbClr val="FF0000"/>
                </a:solidFill>
              </a:rPr>
              <a:t>lưu trữ</a:t>
            </a:r>
            <a:r>
              <a:rPr lang="pt-BR" sz="1600"/>
              <a:t> </a:t>
            </a:r>
            <a:r>
              <a:rPr lang="pt-BR" sz="1600" b="1"/>
              <a:t>.</a:t>
            </a:r>
            <a:endParaRPr lang="pt-BR" sz="1600" b="1" u="sng"/>
          </a:p>
        </p:txBody>
      </p:sp>
      <p:sp>
        <p:nvSpPr>
          <p:cNvPr id="12310" name="WordArt 11"/>
          <p:cNvSpPr>
            <a:spLocks noChangeArrowheads="1" noChangeShapeType="1" noTextEdit="1"/>
          </p:cNvSpPr>
          <p:nvPr/>
        </p:nvSpPr>
        <p:spPr bwMode="auto">
          <a:xfrm>
            <a:off x="2346325" y="304800"/>
            <a:ext cx="8215313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2800" b="1" kern="10">
                <a:ln w="9525" cap="rnd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BƯỚC ĐẦU TẠO BẢN NHẠC </a:t>
            </a:r>
          </a:p>
          <a:p>
            <a:r>
              <a:rPr lang="vi-VN" sz="2800" b="1" kern="10">
                <a:ln w="9525" cap="rnd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VỚI PHẦN MỀM MUSESCORE</a:t>
            </a:r>
            <a:endParaRPr lang="en-US" sz="2800" b="1" kern="10">
              <a:ln w="9525" cap="rnd">
                <a:solidFill>
                  <a:schemeClr val="tx1"/>
                </a:solidFill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2312" name="AutoShape 24">
            <a:hlinkClick r:id="rId6" action="ppaction://hlinkfile"/>
          </p:cNvPr>
          <p:cNvSpPr>
            <a:spLocks noChangeArrowheads="1"/>
          </p:cNvSpPr>
          <p:nvPr/>
        </p:nvSpPr>
        <p:spPr bwMode="auto">
          <a:xfrm>
            <a:off x="0" y="6324600"/>
            <a:ext cx="457200" cy="381000"/>
          </a:xfrm>
          <a:prstGeom prst="notchedRightArrow">
            <a:avLst>
              <a:gd name="adj1" fmla="val 50000"/>
              <a:gd name="adj2" fmla="val 30000"/>
            </a:avLst>
          </a:prstGeom>
          <a:solidFill>
            <a:schemeClr val="accent1"/>
          </a:solidFill>
          <a:ln w="19050" algn="ctr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9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39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1000"/>
                                        <p:tgtEl>
                                          <p:spTgt spid="3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39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9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39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9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39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39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3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3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39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39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39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39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231" grpId="0" animBg="1"/>
      <p:bldP spid="39231" grpId="1" animBg="1"/>
      <p:bldP spid="3103" grpId="0" animBg="1"/>
      <p:bldP spid="3103" grpId="1" animBg="1"/>
      <p:bldP spid="3" grpId="0" animBg="1"/>
      <p:bldP spid="3" grpId="1" animBg="1"/>
      <p:bldP spid="39237" grpId="0" animBg="1"/>
      <p:bldP spid="39237" grpId="1" animBg="1"/>
      <p:bldP spid="39257" grpId="0" animBg="1"/>
      <p:bldP spid="4" grpId="0" animBg="1"/>
      <p:bldP spid="39259" grpId="0" animBg="1"/>
      <p:bldP spid="5" grpId="0" animBg="1"/>
      <p:bldP spid="6" grpId="0" animBg="1"/>
      <p:bldP spid="39262" grpId="0" animBg="1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ERT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3350"/>
            <a:ext cx="12907963" cy="672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Oval 3"/>
          <p:cNvSpPr>
            <a:spLocks noChangeArrowheads="1"/>
          </p:cNvSpPr>
          <p:nvPr/>
        </p:nvSpPr>
        <p:spPr bwMode="auto">
          <a:xfrm>
            <a:off x="854075" y="876300"/>
            <a:ext cx="1812925" cy="64928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66FF33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00660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algn="l"/>
            <a:r>
              <a:rPr lang="en-US">
                <a:solidFill>
                  <a:srgbClr val="CC0099"/>
                </a:solidFill>
                <a:latin typeface="Arial" charset="0"/>
              </a:rPr>
              <a:t>Bài 2</a:t>
            </a:r>
          </a:p>
        </p:txBody>
      </p:sp>
      <p:sp>
        <p:nvSpPr>
          <p:cNvPr id="13316" name="Rectangle 13"/>
          <p:cNvSpPr>
            <a:spLocks noChangeArrowheads="1"/>
          </p:cNvSpPr>
          <p:nvPr/>
        </p:nvSpPr>
        <p:spPr bwMode="auto">
          <a:xfrm>
            <a:off x="1279525" y="869950"/>
            <a:ext cx="1857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l"/>
            <a:endParaRPr lang="en-US">
              <a:solidFill>
                <a:schemeClr val="tx1"/>
              </a:solidFill>
              <a:latin typeface=".VnTime" pitchFamily="34" charset="0"/>
            </a:endParaRPr>
          </a:p>
        </p:txBody>
      </p:sp>
      <p:sp>
        <p:nvSpPr>
          <p:cNvPr id="10254" name="Rectangle 14"/>
          <p:cNvSpPr>
            <a:spLocks noChangeArrowheads="1"/>
          </p:cNvSpPr>
          <p:nvPr/>
        </p:nvSpPr>
        <p:spPr bwMode="auto">
          <a:xfrm>
            <a:off x="2027238" y="1595438"/>
            <a:ext cx="90678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en-US" sz="3200" b="1">
                <a:solidFill>
                  <a:srgbClr val="000080"/>
                </a:solidFill>
                <a:cs typeface="Times New Roman" pitchFamily="18" charset="0"/>
              </a:rPr>
              <a:t>Kiến thức mở rộng:</a:t>
            </a:r>
            <a:endParaRPr lang="en-US" sz="3200">
              <a:solidFill>
                <a:schemeClr val="tx1"/>
              </a:solidFill>
            </a:endParaRPr>
          </a:p>
          <a:p>
            <a:pPr algn="l" eaLnBrk="0" hangingPunct="0"/>
            <a:r>
              <a:rPr lang="en-US" sz="2800">
                <a:solidFill>
                  <a:schemeClr val="tx1"/>
                </a:solidFill>
              </a:rPr>
              <a:t>Một số phím tắt sử dụng trong phần mềm:</a:t>
            </a:r>
          </a:p>
        </p:txBody>
      </p:sp>
      <p:sp>
        <p:nvSpPr>
          <p:cNvPr id="9225" name="Rectangle 15"/>
          <p:cNvSpPr>
            <a:spLocks noChangeArrowheads="1"/>
          </p:cNvSpPr>
          <p:nvPr/>
        </p:nvSpPr>
        <p:spPr bwMode="auto">
          <a:xfrm>
            <a:off x="0" y="5572125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l" eaLnBrk="0" hangingPunct="0"/>
            <a:endParaRPr lang="en-US" sz="180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9228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438" y="3124200"/>
            <a:ext cx="6334125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51" name="Picture 3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800600"/>
            <a:ext cx="6073775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52" name="Rectangle 36"/>
          <p:cNvSpPr>
            <a:spLocks noChangeArrowheads="1"/>
          </p:cNvSpPr>
          <p:nvPr/>
        </p:nvSpPr>
        <p:spPr bwMode="auto">
          <a:xfrm>
            <a:off x="1765300" y="2667000"/>
            <a:ext cx="465613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solidFill>
                  <a:srgbClr val="0033CC"/>
                </a:solidFill>
              </a:rPr>
              <a:t>- Phím tắt chọn</a:t>
            </a:r>
            <a:r>
              <a:rPr lang="en-US">
                <a:solidFill>
                  <a:schemeClr val="tx1"/>
                </a:solidFill>
              </a:rPr>
              <a:t> </a:t>
            </a:r>
            <a:r>
              <a:rPr lang="en-US">
                <a:solidFill>
                  <a:srgbClr val="FF0000"/>
                </a:solidFill>
              </a:rPr>
              <a:t>Trường độ nốt nhạc</a:t>
            </a:r>
            <a:r>
              <a:rPr lang="en-US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9253" name="Rectangle 37"/>
          <p:cNvSpPr>
            <a:spLocks noChangeArrowheads="1"/>
          </p:cNvSpPr>
          <p:nvPr/>
        </p:nvSpPr>
        <p:spPr bwMode="auto">
          <a:xfrm>
            <a:off x="1673225" y="4343400"/>
            <a:ext cx="4240213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solidFill>
                  <a:srgbClr val="0033CC"/>
                </a:solidFill>
              </a:rPr>
              <a:t>- Phím tắt chọn</a:t>
            </a:r>
            <a:r>
              <a:rPr lang="en-US">
                <a:solidFill>
                  <a:schemeClr val="tx1"/>
                </a:solidFill>
              </a:rPr>
              <a:t> </a:t>
            </a:r>
            <a:r>
              <a:rPr lang="en-US">
                <a:solidFill>
                  <a:srgbClr val="FF0000"/>
                </a:solidFill>
              </a:rPr>
              <a:t>Cao độ nốt nhạc</a:t>
            </a:r>
            <a:r>
              <a:rPr lang="en-US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9254" name="Rectangle 38"/>
          <p:cNvSpPr>
            <a:spLocks noChangeArrowheads="1"/>
          </p:cNvSpPr>
          <p:nvPr/>
        </p:nvSpPr>
        <p:spPr bwMode="auto">
          <a:xfrm>
            <a:off x="1493838" y="4800600"/>
            <a:ext cx="427037" cy="838200"/>
          </a:xfrm>
          <a:prstGeom prst="rect">
            <a:avLst/>
          </a:prstGeom>
          <a:noFill/>
          <a:ln w="1905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55" name="Rectangle 39"/>
          <p:cNvSpPr>
            <a:spLocks noChangeArrowheads="1"/>
          </p:cNvSpPr>
          <p:nvPr/>
        </p:nvSpPr>
        <p:spPr bwMode="auto">
          <a:xfrm>
            <a:off x="2027238" y="4800600"/>
            <a:ext cx="427037" cy="838200"/>
          </a:xfrm>
          <a:prstGeom prst="rect">
            <a:avLst/>
          </a:prstGeom>
          <a:noFill/>
          <a:ln w="1905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56" name="Rectangle 40"/>
          <p:cNvSpPr>
            <a:spLocks noChangeArrowheads="1"/>
          </p:cNvSpPr>
          <p:nvPr/>
        </p:nvSpPr>
        <p:spPr bwMode="auto">
          <a:xfrm>
            <a:off x="2667000" y="4800600"/>
            <a:ext cx="427038" cy="838200"/>
          </a:xfrm>
          <a:prstGeom prst="rect">
            <a:avLst/>
          </a:prstGeom>
          <a:noFill/>
          <a:ln w="1905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57" name="Rectangle 41"/>
          <p:cNvSpPr>
            <a:spLocks noChangeArrowheads="1"/>
          </p:cNvSpPr>
          <p:nvPr/>
        </p:nvSpPr>
        <p:spPr bwMode="auto">
          <a:xfrm>
            <a:off x="5867400" y="4800600"/>
            <a:ext cx="427038" cy="838200"/>
          </a:xfrm>
          <a:prstGeom prst="rect">
            <a:avLst/>
          </a:prstGeom>
          <a:noFill/>
          <a:ln w="1905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58" name="Rectangle 42"/>
          <p:cNvSpPr>
            <a:spLocks noChangeArrowheads="1"/>
          </p:cNvSpPr>
          <p:nvPr/>
        </p:nvSpPr>
        <p:spPr bwMode="auto">
          <a:xfrm>
            <a:off x="3306763" y="4800600"/>
            <a:ext cx="427037" cy="838200"/>
          </a:xfrm>
          <a:prstGeom prst="rect">
            <a:avLst/>
          </a:prstGeom>
          <a:noFill/>
          <a:ln w="1905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59" name="Rectangle 43"/>
          <p:cNvSpPr>
            <a:spLocks noChangeArrowheads="1"/>
          </p:cNvSpPr>
          <p:nvPr/>
        </p:nvSpPr>
        <p:spPr bwMode="auto">
          <a:xfrm>
            <a:off x="5334000" y="4800600"/>
            <a:ext cx="427038" cy="838200"/>
          </a:xfrm>
          <a:prstGeom prst="rect">
            <a:avLst/>
          </a:prstGeom>
          <a:noFill/>
          <a:ln w="1905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60" name="Rectangle 44"/>
          <p:cNvSpPr>
            <a:spLocks noChangeArrowheads="1"/>
          </p:cNvSpPr>
          <p:nvPr/>
        </p:nvSpPr>
        <p:spPr bwMode="auto">
          <a:xfrm>
            <a:off x="4054475" y="4800600"/>
            <a:ext cx="425450" cy="838200"/>
          </a:xfrm>
          <a:prstGeom prst="rect">
            <a:avLst/>
          </a:prstGeom>
          <a:noFill/>
          <a:ln w="1905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61" name="Rectangle 45"/>
          <p:cNvSpPr>
            <a:spLocks noChangeArrowheads="1"/>
          </p:cNvSpPr>
          <p:nvPr/>
        </p:nvSpPr>
        <p:spPr bwMode="auto">
          <a:xfrm>
            <a:off x="4694238" y="4800600"/>
            <a:ext cx="427037" cy="838200"/>
          </a:xfrm>
          <a:prstGeom prst="rect">
            <a:avLst/>
          </a:prstGeom>
          <a:noFill/>
          <a:ln w="1905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62" name="Rectangle 46"/>
          <p:cNvSpPr>
            <a:spLocks noChangeArrowheads="1"/>
          </p:cNvSpPr>
          <p:nvPr/>
        </p:nvSpPr>
        <p:spPr bwMode="auto">
          <a:xfrm>
            <a:off x="5975350" y="5638800"/>
            <a:ext cx="386238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solidFill>
                  <a:srgbClr val="0033CC"/>
                </a:solidFill>
              </a:rPr>
              <a:t>-Tăng nốt nhạc lên quãng tám</a:t>
            </a:r>
            <a:endParaRPr lang="en-US">
              <a:solidFill>
                <a:schemeClr val="tx1"/>
              </a:solidFill>
            </a:endParaRPr>
          </a:p>
        </p:txBody>
      </p:sp>
      <p:pic>
        <p:nvPicPr>
          <p:cNvPr id="9263" name="Picture 4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5638800"/>
            <a:ext cx="42799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64" name="Rectangle 48"/>
          <p:cNvSpPr>
            <a:spLocks noChangeArrowheads="1"/>
          </p:cNvSpPr>
          <p:nvPr/>
        </p:nvSpPr>
        <p:spPr bwMode="auto">
          <a:xfrm>
            <a:off x="6075363" y="6019800"/>
            <a:ext cx="4386262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solidFill>
                  <a:srgbClr val="0033CC"/>
                </a:solidFill>
              </a:rPr>
              <a:t>- Giảm nốt nhạc xuống quãng tám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9265" name="Rectangle 49"/>
          <p:cNvSpPr>
            <a:spLocks noChangeArrowheads="1"/>
          </p:cNvSpPr>
          <p:nvPr/>
        </p:nvSpPr>
        <p:spPr bwMode="auto">
          <a:xfrm>
            <a:off x="2133600" y="3581400"/>
            <a:ext cx="320675" cy="685800"/>
          </a:xfrm>
          <a:prstGeom prst="rect">
            <a:avLst/>
          </a:prstGeom>
          <a:noFill/>
          <a:ln w="1905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66" name="Rectangle 50"/>
          <p:cNvSpPr>
            <a:spLocks noChangeArrowheads="1"/>
          </p:cNvSpPr>
          <p:nvPr/>
        </p:nvSpPr>
        <p:spPr bwMode="auto">
          <a:xfrm>
            <a:off x="1812925" y="3886200"/>
            <a:ext cx="48006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>
                <a:solidFill>
                  <a:schemeClr val="tx1"/>
                </a:solidFill>
              </a:rPr>
              <a:t> 1   2   3   4   5  6   7  8   9</a:t>
            </a:r>
          </a:p>
        </p:txBody>
      </p:sp>
      <p:sp>
        <p:nvSpPr>
          <p:cNvPr id="9267" name="Rectangle 51"/>
          <p:cNvSpPr>
            <a:spLocks noChangeArrowheads="1"/>
          </p:cNvSpPr>
          <p:nvPr/>
        </p:nvSpPr>
        <p:spPr bwMode="auto">
          <a:xfrm>
            <a:off x="2560638" y="3581400"/>
            <a:ext cx="427037" cy="685800"/>
          </a:xfrm>
          <a:prstGeom prst="rect">
            <a:avLst/>
          </a:prstGeom>
          <a:noFill/>
          <a:ln w="1905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68" name="Rectangle 52"/>
          <p:cNvSpPr>
            <a:spLocks noChangeArrowheads="1"/>
          </p:cNvSpPr>
          <p:nvPr/>
        </p:nvSpPr>
        <p:spPr bwMode="auto">
          <a:xfrm>
            <a:off x="3094038" y="3581400"/>
            <a:ext cx="319087" cy="685800"/>
          </a:xfrm>
          <a:prstGeom prst="rect">
            <a:avLst/>
          </a:prstGeom>
          <a:noFill/>
          <a:ln w="1905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69" name="Rectangle 53"/>
          <p:cNvSpPr>
            <a:spLocks noChangeArrowheads="1"/>
          </p:cNvSpPr>
          <p:nvPr/>
        </p:nvSpPr>
        <p:spPr bwMode="auto">
          <a:xfrm>
            <a:off x="3627438" y="3581400"/>
            <a:ext cx="319087" cy="685800"/>
          </a:xfrm>
          <a:prstGeom prst="rect">
            <a:avLst/>
          </a:prstGeom>
          <a:noFill/>
          <a:ln w="1905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70" name="Rectangle 54"/>
          <p:cNvSpPr>
            <a:spLocks noChangeArrowheads="1"/>
          </p:cNvSpPr>
          <p:nvPr/>
        </p:nvSpPr>
        <p:spPr bwMode="auto">
          <a:xfrm>
            <a:off x="4160838" y="3581400"/>
            <a:ext cx="319087" cy="685800"/>
          </a:xfrm>
          <a:prstGeom prst="rect">
            <a:avLst/>
          </a:prstGeom>
          <a:noFill/>
          <a:ln w="1905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71" name="Rectangle 55"/>
          <p:cNvSpPr>
            <a:spLocks noChangeArrowheads="1"/>
          </p:cNvSpPr>
          <p:nvPr/>
        </p:nvSpPr>
        <p:spPr bwMode="auto">
          <a:xfrm>
            <a:off x="4587875" y="3581400"/>
            <a:ext cx="319088" cy="685800"/>
          </a:xfrm>
          <a:prstGeom prst="rect">
            <a:avLst/>
          </a:prstGeom>
          <a:noFill/>
          <a:ln w="1905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72" name="Rectangle 56"/>
          <p:cNvSpPr>
            <a:spLocks noChangeArrowheads="1"/>
          </p:cNvSpPr>
          <p:nvPr/>
        </p:nvSpPr>
        <p:spPr bwMode="auto">
          <a:xfrm>
            <a:off x="5121275" y="3581400"/>
            <a:ext cx="319088" cy="685800"/>
          </a:xfrm>
          <a:prstGeom prst="rect">
            <a:avLst/>
          </a:prstGeom>
          <a:noFill/>
          <a:ln w="1905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73" name="Rectangle 57"/>
          <p:cNvSpPr>
            <a:spLocks noChangeArrowheads="1"/>
          </p:cNvSpPr>
          <p:nvPr/>
        </p:nvSpPr>
        <p:spPr bwMode="auto">
          <a:xfrm>
            <a:off x="5654675" y="3581400"/>
            <a:ext cx="319088" cy="685800"/>
          </a:xfrm>
          <a:prstGeom prst="rect">
            <a:avLst/>
          </a:prstGeom>
          <a:noFill/>
          <a:ln w="1905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74" name="Rectangle 58"/>
          <p:cNvSpPr>
            <a:spLocks noChangeArrowheads="1"/>
          </p:cNvSpPr>
          <p:nvPr/>
        </p:nvSpPr>
        <p:spPr bwMode="auto">
          <a:xfrm>
            <a:off x="6188075" y="3581400"/>
            <a:ext cx="319088" cy="685800"/>
          </a:xfrm>
          <a:prstGeom prst="rect">
            <a:avLst/>
          </a:prstGeom>
          <a:noFill/>
          <a:ln w="1905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44" name="WordArt 11"/>
          <p:cNvSpPr>
            <a:spLocks noChangeArrowheads="1" noChangeShapeType="1" noTextEdit="1"/>
          </p:cNvSpPr>
          <p:nvPr/>
        </p:nvSpPr>
        <p:spPr bwMode="auto">
          <a:xfrm>
            <a:off x="2987675" y="838200"/>
            <a:ext cx="8213725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2800" b="1" kern="10">
                <a:ln w="9525" cap="rnd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BƯỚC ĐẦU TẠO BẢN NHẠC </a:t>
            </a:r>
          </a:p>
          <a:p>
            <a:r>
              <a:rPr lang="vi-VN" sz="2800" b="1" kern="10">
                <a:ln w="9525" cap="rnd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VỚI PHẦN MỀM MUSESCORE</a:t>
            </a:r>
            <a:endParaRPr lang="en-US" sz="2800" b="1" kern="10">
              <a:ln w="9525" cap="rnd">
                <a:solidFill>
                  <a:schemeClr val="tx1"/>
                </a:solidFill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3" name="Action Button: Forward or Next 32">
            <a:hlinkClick r:id="" action="ppaction://noaction" highlightClick="1"/>
          </p:cNvPr>
          <p:cNvSpPr/>
          <p:nvPr/>
        </p:nvSpPr>
        <p:spPr>
          <a:xfrm>
            <a:off x="11455400" y="5951538"/>
            <a:ext cx="619125" cy="457200"/>
          </a:xfrm>
          <a:prstGeom prst="actionButtonForwardNex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9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9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9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9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9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9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9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9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9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9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9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9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9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9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9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9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500"/>
                                        <p:tgtEl>
                                          <p:spTgt spid="9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9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4" dur="500"/>
                                        <p:tgtEl>
                                          <p:spTgt spid="9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9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0" dur="500"/>
                                        <p:tgtEl>
                                          <p:spTgt spid="9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3" dur="500"/>
                                        <p:tgtEl>
                                          <p:spTgt spid="9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6" dur="500"/>
                                        <p:tgtEl>
                                          <p:spTgt spid="9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9" dur="500"/>
                                        <p:tgtEl>
                                          <p:spTgt spid="9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4" grpId="0"/>
      <p:bldP spid="9225" grpId="0"/>
      <p:bldP spid="9252" grpId="0"/>
      <p:bldP spid="9253" grpId="0"/>
      <p:bldP spid="9254" grpId="0" animBg="1"/>
      <p:bldP spid="9255" grpId="0" animBg="1"/>
      <p:bldP spid="9256" grpId="0" animBg="1"/>
      <p:bldP spid="9257" grpId="0" animBg="1"/>
      <p:bldP spid="9258" grpId="0" animBg="1"/>
      <p:bldP spid="9259" grpId="0" animBg="1"/>
      <p:bldP spid="9260" grpId="0" animBg="1"/>
      <p:bldP spid="9261" grpId="0" animBg="1"/>
      <p:bldP spid="9262" grpId="0"/>
      <p:bldP spid="9264" grpId="0"/>
      <p:bldP spid="9265" grpId="0" animBg="1"/>
      <p:bldP spid="9266" grpId="0"/>
      <p:bldP spid="9267" grpId="0" animBg="1"/>
      <p:bldP spid="9268" grpId="0" animBg="1"/>
      <p:bldP spid="9269" grpId="0" animBg="1"/>
      <p:bldP spid="9270" grpId="0" animBg="1"/>
      <p:bldP spid="9271" grpId="0" animBg="1"/>
      <p:bldP spid="9272" grpId="0" animBg="1"/>
      <p:bldP spid="9273" grpId="0" animBg="1"/>
      <p:bldP spid="927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73163" y="1524000"/>
            <a:ext cx="10348912" cy="5181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pic>
        <p:nvPicPr>
          <p:cNvPr id="4" name="Picture 34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163" y="1524000"/>
            <a:ext cx="10348912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1173163" y="1519238"/>
            <a:ext cx="5173662" cy="2590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8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0" name="Rectangle 9"/>
          <p:cNvSpPr/>
          <p:nvPr/>
        </p:nvSpPr>
        <p:spPr>
          <a:xfrm>
            <a:off x="6346825" y="1511300"/>
            <a:ext cx="5141913" cy="2590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8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173163" y="4114800"/>
            <a:ext cx="5173662" cy="2590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8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346825" y="4114800"/>
            <a:ext cx="5175250" cy="2590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8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6363" y="304800"/>
            <a:ext cx="12577762" cy="762000"/>
          </a:xfrm>
          <a:prstGeom prst="rect">
            <a:avLst/>
          </a:prstGeom>
          <a:solidFill>
            <a:schemeClr val="bg1"/>
          </a:solidFill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pt-BR"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Để tạo một bản nhạc các em thực hiện mấy thao tác ?</a:t>
            </a:r>
            <a:endParaRPr lang="pt-BR" sz="3200" u="sng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06363" y="304800"/>
            <a:ext cx="12577762" cy="806450"/>
          </a:xfrm>
          <a:prstGeom prst="rect">
            <a:avLst/>
          </a:prstGeom>
          <a:solidFill>
            <a:schemeClr val="bg1"/>
          </a:solidFill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pt-BR"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Nêu các bước để nhập nốt nhạc vào khuông nhạc?</a:t>
            </a:r>
            <a:endParaRPr lang="pt-BR" sz="3200" u="sng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20650" y="304800"/>
            <a:ext cx="12574588" cy="806450"/>
          </a:xfrm>
          <a:prstGeom prst="rect">
            <a:avLst/>
          </a:prstGeom>
          <a:solidFill>
            <a:schemeClr val="bg1"/>
          </a:solidFill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pt-BR"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Em có thể sử dụng Phím tắt nào để lưu trữ bản nhạc?</a:t>
            </a:r>
            <a:endParaRPr lang="pt-BR" sz="2800" u="sng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06363" y="304800"/>
            <a:ext cx="12577762" cy="806450"/>
          </a:xfrm>
          <a:prstGeom prst="rect">
            <a:avLst/>
          </a:prstGeom>
          <a:solidFill>
            <a:schemeClr val="bg1"/>
          </a:solidFill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pt-BR"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Nêu  lại các bước để lưu bản nhạc vừa tạo?</a:t>
            </a:r>
            <a:endParaRPr lang="pt-BR" sz="2800" u="sng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493713" y="228600"/>
            <a:ext cx="1152048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99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rgbClr val="000099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rgbClr val="000099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rgbClr val="000099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rgbClr val="000099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5400"/>
              <a:t>Trò chơi Lật Hình</a:t>
            </a:r>
          </a:p>
        </p:txBody>
      </p:sp>
      <p:sp>
        <p:nvSpPr>
          <p:cNvPr id="24" name="Action Button: Forward or Next 23">
            <a:hlinkClick r:id="rId3" action="ppaction://hlinksldjump" highlightClick="1"/>
          </p:cNvPr>
          <p:cNvSpPr/>
          <p:nvPr/>
        </p:nvSpPr>
        <p:spPr>
          <a:xfrm>
            <a:off x="12074525" y="6235700"/>
            <a:ext cx="620713" cy="457200"/>
          </a:xfrm>
          <a:prstGeom prst="actionButtonForwardNex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Action Button: Forward or Next 25">
            <a:hlinkClick r:id="" action="ppaction://noaction" highlightClick="1"/>
          </p:cNvPr>
          <p:cNvSpPr/>
          <p:nvPr/>
        </p:nvSpPr>
        <p:spPr>
          <a:xfrm>
            <a:off x="12074525" y="5638800"/>
            <a:ext cx="620713" cy="457200"/>
          </a:xfrm>
          <a:prstGeom prst="actionButtonForwardNex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320675" y="265113"/>
            <a:ext cx="12141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99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rgbClr val="000099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rgbClr val="000099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rgbClr val="000099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rgbClr val="000099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800"/>
              <a:t>Em hãy cho biết hình bên dưới là thao tác trong hoạt động nào em vừa học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 nodeType="clickPar">
                      <p:stCondLst>
                        <p:cond delay="0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 nodeType="clickPar">
                      <p:stCondLst>
                        <p:cond delay="0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xit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6" presetClass="exit" presetSubtype="2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 nodeType="clickPar">
                      <p:stCondLst>
                        <p:cond delay="0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3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 nodeType="clickPar">
                      <p:stCondLst>
                        <p:cond delay="0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xit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 nodeType="clickPar">
                      <p:stCondLst>
                        <p:cond delay="0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3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 nodeType="clickPar">
                      <p:stCondLst>
                        <p:cond delay="0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16" presetClass="exit" presetSubtype="37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0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 nodeType="clickPar">
                      <p:stCondLst>
                        <p:cond delay="0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 nodeType="clickPar">
                      <p:stCondLst>
                        <p:cond delay="indefinite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23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 nodeType="clickPar">
                      <p:stCondLst>
                        <p:cond delay="0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16" presetClass="exit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7" grpId="2" animBg="1"/>
      <p:bldP spid="10" grpId="0" animBg="1"/>
      <p:bldP spid="10" grpId="1" animBg="1"/>
      <p:bldP spid="10" grpId="2" animBg="1"/>
      <p:bldP spid="11" grpId="0" animBg="1"/>
      <p:bldP spid="11" grpId="1" animBg="1"/>
      <p:bldP spid="11" grpId="2" animBg="1"/>
      <p:bldP spid="12" grpId="0" animBg="1"/>
      <p:bldP spid="12" grpId="1" animBg="1"/>
      <p:bldP spid="12" grpId="2" animBg="1"/>
      <p:bldP spid="13" grpId="0" animBg="1"/>
      <p:bldP spid="13" grpId="1" animBg="1"/>
      <p:bldP spid="13" grpId="2" animBg="1"/>
      <p:bldP spid="18" grpId="0" animBg="1"/>
      <p:bldP spid="18" grpId="1" animBg="1"/>
      <p:bldP spid="18" grpId="2" animBg="1"/>
      <p:bldP spid="20" grpId="0" animBg="1"/>
      <p:bldP spid="20" grpId="1" animBg="1"/>
      <p:bldP spid="20" grpId="2" animBg="1"/>
      <p:bldP spid="21" grpId="0" animBg="1"/>
      <p:bldP spid="21" grpId="1" animBg="1"/>
      <p:bldP spid="21" grpId="2" animBg="1"/>
      <p:bldP spid="22" grpId="0"/>
      <p:bldP spid="2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Oval 3"/>
          <p:cNvSpPr>
            <a:spLocks noChangeArrowheads="1"/>
          </p:cNvSpPr>
          <p:nvPr/>
        </p:nvSpPr>
        <p:spPr bwMode="auto">
          <a:xfrm>
            <a:off x="212725" y="303213"/>
            <a:ext cx="1920875" cy="649287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66FF33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00660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algn="l"/>
            <a:r>
              <a:rPr lang="en-US">
                <a:solidFill>
                  <a:srgbClr val="CC0099"/>
                </a:solidFill>
                <a:latin typeface="Arial" charset="0"/>
              </a:rPr>
              <a:t>Bài 2</a:t>
            </a:r>
          </a:p>
        </p:txBody>
      </p:sp>
      <p:pic>
        <p:nvPicPr>
          <p:cNvPr id="15363" name="Picture 8" descr="2">
            <a:hlinkClick r:id="rId2" action="ppaction://hlinkfile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534650" y="0"/>
            <a:ext cx="226695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WordArt 11"/>
          <p:cNvSpPr>
            <a:spLocks noChangeArrowheads="1" noChangeShapeType="1" noTextEdit="1"/>
          </p:cNvSpPr>
          <p:nvPr/>
        </p:nvSpPr>
        <p:spPr bwMode="auto">
          <a:xfrm>
            <a:off x="2346325" y="457200"/>
            <a:ext cx="8215313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2800" b="1" kern="10">
                <a:ln w="9525" cap="rnd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BƯỚC ĐẦU TẠO BẢN NHẠC </a:t>
            </a:r>
          </a:p>
          <a:p>
            <a:r>
              <a:rPr lang="vi-VN" sz="2800" b="1" kern="10">
                <a:ln w="9525" cap="rnd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VỚI PHẦN MỀM MUSESCORE</a:t>
            </a:r>
            <a:endParaRPr lang="en-US" sz="2800" b="1" kern="10">
              <a:ln w="9525" cap="rnd">
                <a:solidFill>
                  <a:schemeClr val="tx1"/>
                </a:solidFill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5365" name="Text Box 12"/>
          <p:cNvSpPr txBox="1">
            <a:spLocks noChangeArrowheads="1"/>
          </p:cNvSpPr>
          <p:nvPr/>
        </p:nvSpPr>
        <p:spPr bwMode="auto">
          <a:xfrm>
            <a:off x="0" y="1066800"/>
            <a:ext cx="114141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99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rgbClr val="000099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rgbClr val="000099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rgbClr val="000099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rgbClr val="000099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500">
                <a:solidFill>
                  <a:schemeClr val="tx1"/>
                </a:solidFill>
              </a:rPr>
              <a:t>A. </a:t>
            </a:r>
            <a:r>
              <a:rPr lang="en-US" sz="2500" u="sng">
                <a:solidFill>
                  <a:schemeClr val="tx1"/>
                </a:solidFill>
              </a:rPr>
              <a:t>HOẠT ĐỘNG CƠ BẢN</a:t>
            </a:r>
          </a:p>
        </p:txBody>
      </p:sp>
      <p:sp>
        <p:nvSpPr>
          <p:cNvPr id="15366" name="Rectangle 37"/>
          <p:cNvSpPr>
            <a:spLocks noChangeArrowheads="1"/>
          </p:cNvSpPr>
          <p:nvPr/>
        </p:nvSpPr>
        <p:spPr bwMode="auto">
          <a:xfrm>
            <a:off x="3200400" y="1428750"/>
            <a:ext cx="672147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just" eaLnBrk="0" hangingPunct="0"/>
            <a:r>
              <a:rPr lang="pt-BR" sz="3200" b="1">
                <a:solidFill>
                  <a:srgbClr val="0033CC"/>
                </a:solidFill>
              </a:rPr>
              <a:t>Bài tập củng cố kiến thức:</a:t>
            </a:r>
          </a:p>
        </p:txBody>
      </p:sp>
      <p:sp>
        <p:nvSpPr>
          <p:cNvPr id="2" name="Rectangle 37"/>
          <p:cNvSpPr>
            <a:spLocks noChangeArrowheads="1"/>
          </p:cNvSpPr>
          <p:nvPr/>
        </p:nvSpPr>
        <p:spPr bwMode="auto">
          <a:xfrm>
            <a:off x="427038" y="2111375"/>
            <a:ext cx="1109503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just" eaLnBrk="0" hangingPunct="0"/>
            <a:r>
              <a:rPr lang="pt-BR" sz="2800" b="1" u="sng">
                <a:solidFill>
                  <a:schemeClr val="tx1"/>
                </a:solidFill>
              </a:rPr>
              <a:t>Bài tập 3</a:t>
            </a:r>
            <a:r>
              <a:rPr lang="pt-BR" sz="2800" b="1">
                <a:solidFill>
                  <a:schemeClr val="tx1"/>
                </a:solidFill>
              </a:rPr>
              <a:t>:</a:t>
            </a:r>
            <a:r>
              <a:rPr lang="pt-BR" sz="2800">
                <a:solidFill>
                  <a:srgbClr val="0000FF"/>
                </a:solidFill>
              </a:rPr>
              <a:t> Quan sát hình và cho biết số chỉ nhịp và số lượng ô nhịp?</a:t>
            </a:r>
          </a:p>
        </p:txBody>
      </p:sp>
      <p:pic>
        <p:nvPicPr>
          <p:cNvPr id="16396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57550"/>
            <a:ext cx="12588875" cy="260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" name="AutoShape 21"/>
          <p:cNvSpPr>
            <a:spLocks/>
          </p:cNvSpPr>
          <p:nvPr/>
        </p:nvSpPr>
        <p:spPr bwMode="auto">
          <a:xfrm rot="-5400000">
            <a:off x="6515101" y="-7938"/>
            <a:ext cx="304800" cy="10988675"/>
          </a:xfrm>
          <a:prstGeom prst="leftBrace">
            <a:avLst>
              <a:gd name="adj1" fmla="val 62257"/>
              <a:gd name="adj2" fmla="val 50315"/>
            </a:avLst>
          </a:prstGeom>
          <a:noFill/>
          <a:ln w="222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US">
              <a:solidFill>
                <a:srgbClr val="FF0000"/>
              </a:solidFill>
              <a:latin typeface=".VnTime" pitchFamily="34" charset="0"/>
            </a:endParaRPr>
          </a:p>
        </p:txBody>
      </p:sp>
      <p:sp>
        <p:nvSpPr>
          <p:cNvPr id="17" name="Rectangle 22"/>
          <p:cNvSpPr>
            <a:spLocks noChangeArrowheads="1"/>
          </p:cNvSpPr>
          <p:nvPr/>
        </p:nvSpPr>
        <p:spPr bwMode="auto">
          <a:xfrm>
            <a:off x="5867400" y="5715000"/>
            <a:ext cx="32004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lnSpc>
                <a:spcPct val="80000"/>
              </a:lnSpc>
            </a:pPr>
            <a:r>
              <a:rPr lang="en-US" sz="2800">
                <a:solidFill>
                  <a:srgbClr val="003399"/>
                </a:solidFill>
              </a:rPr>
              <a:t>8 ô nhịp</a:t>
            </a:r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746125" y="4959350"/>
            <a:ext cx="427038" cy="52705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AutoShape 31"/>
          <p:cNvSpPr>
            <a:spLocks noChangeArrowheads="1"/>
          </p:cNvSpPr>
          <p:nvPr/>
        </p:nvSpPr>
        <p:spPr bwMode="auto">
          <a:xfrm>
            <a:off x="1600200" y="6210300"/>
            <a:ext cx="2667000" cy="457200"/>
          </a:xfrm>
          <a:prstGeom prst="wedgeRectCallout">
            <a:avLst>
              <a:gd name="adj1" fmla="val -68208"/>
              <a:gd name="adj2" fmla="val -239292"/>
            </a:avLst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l">
              <a:lnSpc>
                <a:spcPct val="80000"/>
              </a:lnSpc>
            </a:pPr>
            <a:r>
              <a:rPr lang="en-US" sz="2800"/>
              <a:t>Nhịp 2/4 </a:t>
            </a:r>
          </a:p>
        </p:txBody>
      </p:sp>
      <p:sp>
        <p:nvSpPr>
          <p:cNvPr id="13" name="Action Button: Forward or Next 12">
            <a:hlinkClick r:id="rId5" action="ppaction://hlinkfile" highlightClick="1"/>
          </p:cNvPr>
          <p:cNvSpPr/>
          <p:nvPr/>
        </p:nvSpPr>
        <p:spPr>
          <a:xfrm>
            <a:off x="11852275" y="6335713"/>
            <a:ext cx="617538" cy="457200"/>
          </a:xfrm>
          <a:prstGeom prst="actionButtonForwardNex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 animBg="1"/>
      <p:bldP spid="17" grpId="0" animBg="1"/>
      <p:bldP spid="18" grpId="0" animBg="1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1387475" y="1447800"/>
            <a:ext cx="9791700" cy="46482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  <a:defRPr/>
            </a:pPr>
            <a:r>
              <a:rPr lang="en-US" b="1" dirty="0" smtClean="0">
                <a:solidFill>
                  <a:srgbClr val="230A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b="1" dirty="0" err="1" smtClean="0">
                <a:solidFill>
                  <a:srgbClr val="230A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b="1" dirty="0" smtClean="0">
                <a:solidFill>
                  <a:srgbClr val="230A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230A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b="1" dirty="0" smtClean="0">
                <a:solidFill>
                  <a:srgbClr val="230A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230A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b="1" dirty="0" smtClean="0">
                <a:solidFill>
                  <a:srgbClr val="230A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230A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b="1" dirty="0" smtClean="0">
                <a:solidFill>
                  <a:srgbClr val="230A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230A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b="1" dirty="0" smtClean="0">
                <a:solidFill>
                  <a:srgbClr val="230A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err="1" smtClean="0">
                <a:solidFill>
                  <a:srgbClr val="230A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b="1" smtClean="0">
                <a:solidFill>
                  <a:srgbClr val="230A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b="1" dirty="0" err="1" smtClean="0">
                <a:solidFill>
                  <a:srgbClr val="230A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b="1" dirty="0">
                <a:solidFill>
                  <a:srgbClr val="230A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b="1" dirty="0" smtClean="0">
              <a:solidFill>
                <a:srgbClr val="230AB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1200"/>
              </a:spcBef>
              <a:buFontTx/>
              <a:buChar char="-"/>
              <a:defRPr/>
            </a:pPr>
            <a:r>
              <a:rPr lang="en-US" b="1" smtClean="0">
                <a:solidFill>
                  <a:srgbClr val="230A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 lời lần lược từng ô (Tùy chọn)</a:t>
            </a:r>
          </a:p>
          <a:p>
            <a:pPr marL="0" indent="0" algn="just">
              <a:spcBef>
                <a:spcPts val="1200"/>
              </a:spcBef>
              <a:buFont typeface="Arial" pitchFamily="34" charset="0"/>
              <a:buNone/>
              <a:defRPr/>
            </a:pPr>
            <a:r>
              <a:rPr lang="en-US" b="1" smtClean="0">
                <a:solidFill>
                  <a:srgbClr val="230A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+ Nếu đúng sẽ mở 1 phần bức tranh.</a:t>
            </a:r>
          </a:p>
          <a:p>
            <a:pPr marL="0" indent="0" algn="just">
              <a:spcBef>
                <a:spcPts val="1200"/>
              </a:spcBef>
              <a:buFont typeface="Arial" pitchFamily="34" charset="0"/>
              <a:buNone/>
              <a:defRPr/>
            </a:pPr>
            <a:r>
              <a:rPr lang="en-US" b="1">
                <a:solidFill>
                  <a:srgbClr val="230A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smtClean="0">
                <a:solidFill>
                  <a:srgbClr val="230A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+ Nếu sai sẽ nhường lượt cho bạn khác.</a:t>
            </a:r>
          </a:p>
          <a:p>
            <a:pPr marL="0" indent="0" algn="just">
              <a:spcBef>
                <a:spcPts val="1200"/>
              </a:spcBef>
              <a:buFont typeface="Arial" pitchFamily="34" charset="0"/>
              <a:buNone/>
              <a:defRPr/>
            </a:pPr>
            <a:r>
              <a:rPr lang="en-US" b="1" smtClean="0">
                <a:solidFill>
                  <a:srgbClr val="230A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Người cuối cùng lật hết bức tranh và trả lời câu hỏi qua gợi ý bức tranh </a:t>
            </a:r>
            <a:r>
              <a:rPr lang="en-US" b="1">
                <a:solidFill>
                  <a:srgbClr val="230A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 </a:t>
            </a:r>
            <a:r>
              <a:rPr lang="en-US" b="1" smtClean="0">
                <a:solidFill>
                  <a:srgbClr val="230A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giành chiến thắng?</a:t>
            </a:r>
            <a:endParaRPr lang="en-US" b="1" dirty="0">
              <a:solidFill>
                <a:srgbClr val="230AB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11" name="Rectangle 4"/>
          <p:cNvSpPr>
            <a:spLocks noChangeArrowheads="1"/>
          </p:cNvSpPr>
          <p:nvPr/>
        </p:nvSpPr>
        <p:spPr bwMode="auto">
          <a:xfrm>
            <a:off x="4945063" y="533400"/>
            <a:ext cx="280511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>
                <a:solidFill>
                  <a:srgbClr val="FF0000"/>
                </a:solidFill>
                <a:cs typeface="Times New Roman" pitchFamily="18" charset="0"/>
              </a:rPr>
              <a:t>LUẬT CHƠI</a:t>
            </a:r>
          </a:p>
        </p:txBody>
      </p:sp>
      <p:sp>
        <p:nvSpPr>
          <p:cNvPr id="9" name="Action Button: Back or Previous 8">
            <a:hlinkClick r:id="rId3" action="ppaction://hlinksldjump" highlightClick="1"/>
          </p:cNvPr>
          <p:cNvSpPr/>
          <p:nvPr/>
        </p:nvSpPr>
        <p:spPr>
          <a:xfrm>
            <a:off x="12074525" y="6324600"/>
            <a:ext cx="620713" cy="381000"/>
          </a:xfrm>
          <a:prstGeom prst="actionButtonBackPrevious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Oval 3"/>
          <p:cNvSpPr>
            <a:spLocks noChangeArrowheads="1"/>
          </p:cNvSpPr>
          <p:nvPr/>
        </p:nvSpPr>
        <p:spPr bwMode="auto">
          <a:xfrm>
            <a:off x="427038" y="303213"/>
            <a:ext cx="1706562" cy="649287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66FF33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00660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algn="l"/>
            <a:r>
              <a:rPr lang="en-US">
                <a:solidFill>
                  <a:srgbClr val="CC0099"/>
                </a:solidFill>
                <a:latin typeface="Arial" charset="0"/>
              </a:rPr>
              <a:t>Bài 2</a:t>
            </a:r>
          </a:p>
        </p:txBody>
      </p:sp>
      <p:pic>
        <p:nvPicPr>
          <p:cNvPr id="4099" name="Picture 8" descr="2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534650" y="0"/>
            <a:ext cx="226695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73" name="Picture 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3" y="2438400"/>
            <a:ext cx="10774362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74" name="Rectangle 22"/>
          <p:cNvSpPr>
            <a:spLocks noChangeArrowheads="1"/>
          </p:cNvSpPr>
          <p:nvPr/>
        </p:nvSpPr>
        <p:spPr bwMode="auto">
          <a:xfrm>
            <a:off x="2773363" y="3276600"/>
            <a:ext cx="1281112" cy="137160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3300"/>
              </a:solidFill>
              <a:latin typeface=".VnTime" pitchFamily="34" charset="0"/>
            </a:endParaRPr>
          </a:p>
        </p:txBody>
      </p:sp>
      <p:sp>
        <p:nvSpPr>
          <p:cNvPr id="3103" name="AutoShape 31"/>
          <p:cNvSpPr>
            <a:spLocks noChangeArrowheads="1"/>
          </p:cNvSpPr>
          <p:nvPr/>
        </p:nvSpPr>
        <p:spPr bwMode="auto">
          <a:xfrm>
            <a:off x="6400800" y="4495800"/>
            <a:ext cx="5334000" cy="1371600"/>
          </a:xfrm>
          <a:prstGeom prst="wedgeRectCallout">
            <a:avLst>
              <a:gd name="adj1" fmla="val -94815"/>
              <a:gd name="adj2" fmla="val -78704"/>
            </a:avLst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2800"/>
              <a:t>Khởi động phần mềm MuseScore, Nháy chuột chọn </a:t>
            </a:r>
            <a:r>
              <a:rPr lang="en-US" sz="2800">
                <a:solidFill>
                  <a:srgbClr val="FF0000"/>
                </a:solidFill>
              </a:rPr>
              <a:t>Tạo bản nhạc mới.</a:t>
            </a:r>
            <a:endParaRPr lang="en-US" sz="2800">
              <a:solidFill>
                <a:srgbClr val="FF0000"/>
              </a:solidFill>
              <a:latin typeface=".VnTime" pitchFamily="34" charset="0"/>
            </a:endParaRPr>
          </a:p>
        </p:txBody>
      </p:sp>
      <p:sp>
        <p:nvSpPr>
          <p:cNvPr id="4103" name="Oval 3"/>
          <p:cNvSpPr>
            <a:spLocks noChangeArrowheads="1"/>
          </p:cNvSpPr>
          <p:nvPr/>
        </p:nvSpPr>
        <p:spPr bwMode="auto">
          <a:xfrm>
            <a:off x="427038" y="303213"/>
            <a:ext cx="1706562" cy="649287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66FF33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00660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algn="l"/>
            <a:r>
              <a:rPr lang="en-US">
                <a:solidFill>
                  <a:srgbClr val="CC0099"/>
                </a:solidFill>
                <a:latin typeface="Arial" charset="0"/>
              </a:rPr>
              <a:t>Bài 2</a:t>
            </a:r>
          </a:p>
        </p:txBody>
      </p:sp>
      <p:sp>
        <p:nvSpPr>
          <p:cNvPr id="4104" name="Oval 3"/>
          <p:cNvSpPr>
            <a:spLocks noChangeArrowheads="1"/>
          </p:cNvSpPr>
          <p:nvPr/>
        </p:nvSpPr>
        <p:spPr bwMode="auto">
          <a:xfrm>
            <a:off x="427038" y="303213"/>
            <a:ext cx="1706562" cy="649287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66FF33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00660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algn="l"/>
            <a:r>
              <a:rPr lang="en-US">
                <a:solidFill>
                  <a:srgbClr val="CC0099"/>
                </a:solidFill>
                <a:latin typeface="Arial" charset="0"/>
              </a:rPr>
              <a:t>Bài 2</a:t>
            </a:r>
          </a:p>
        </p:txBody>
      </p:sp>
      <p:sp>
        <p:nvSpPr>
          <p:cNvPr id="3109" name="Rectangle 37"/>
          <p:cNvSpPr>
            <a:spLocks noChangeArrowheads="1"/>
          </p:cNvSpPr>
          <p:nvPr/>
        </p:nvSpPr>
        <p:spPr bwMode="auto">
          <a:xfrm>
            <a:off x="1462088" y="1568450"/>
            <a:ext cx="25685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just" eaLnBrk="0" hangingPunct="0"/>
            <a:r>
              <a:rPr lang="pt-BR" sz="2800">
                <a:solidFill>
                  <a:schemeClr val="tx1"/>
                </a:solidFill>
              </a:rPr>
              <a:t>1. </a:t>
            </a:r>
            <a:r>
              <a:rPr lang="pt-BR" sz="2800" u="sng">
                <a:solidFill>
                  <a:schemeClr val="tx1"/>
                </a:solidFill>
              </a:rPr>
              <a:t>Tạo bản nhạc:</a:t>
            </a:r>
          </a:p>
        </p:txBody>
      </p:sp>
      <p:sp>
        <p:nvSpPr>
          <p:cNvPr id="4106" name="Oval 3"/>
          <p:cNvSpPr>
            <a:spLocks noChangeArrowheads="1"/>
          </p:cNvSpPr>
          <p:nvPr/>
        </p:nvSpPr>
        <p:spPr bwMode="auto">
          <a:xfrm>
            <a:off x="320675" y="303213"/>
            <a:ext cx="1812925" cy="649287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66FF33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00660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algn="l"/>
            <a:r>
              <a:rPr lang="en-US">
                <a:solidFill>
                  <a:srgbClr val="CC0099"/>
                </a:solidFill>
                <a:latin typeface="Arial" charset="0"/>
              </a:rPr>
              <a:t>Bài 2</a:t>
            </a:r>
          </a:p>
        </p:txBody>
      </p:sp>
      <p:sp>
        <p:nvSpPr>
          <p:cNvPr id="4" name="Text Box 12"/>
          <p:cNvSpPr txBox="1">
            <a:spLocks noChangeArrowheads="1"/>
          </p:cNvSpPr>
          <p:nvPr/>
        </p:nvSpPr>
        <p:spPr bwMode="auto">
          <a:xfrm>
            <a:off x="266700" y="1074738"/>
            <a:ext cx="5600700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99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rgbClr val="000099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rgbClr val="000099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rgbClr val="000099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rgbClr val="000099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500">
                <a:solidFill>
                  <a:schemeClr val="tx1"/>
                </a:solidFill>
              </a:rPr>
              <a:t>A. </a:t>
            </a:r>
            <a:r>
              <a:rPr lang="en-US" sz="2500" u="sng">
                <a:solidFill>
                  <a:schemeClr val="tx1"/>
                </a:solidFill>
              </a:rPr>
              <a:t>HOẠT ĐỘNG CƠ BẢN:</a:t>
            </a:r>
          </a:p>
        </p:txBody>
      </p:sp>
      <p:sp>
        <p:nvSpPr>
          <p:cNvPr id="4108" name="WordArt 11"/>
          <p:cNvSpPr>
            <a:spLocks noChangeArrowheads="1" noChangeShapeType="1" noTextEdit="1"/>
          </p:cNvSpPr>
          <p:nvPr/>
        </p:nvSpPr>
        <p:spPr bwMode="auto">
          <a:xfrm>
            <a:off x="2346325" y="304800"/>
            <a:ext cx="8215313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2800" b="1" kern="10">
                <a:ln w="9525" cap="rnd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BƯỚC ĐẦU TẠO BẢN NHẠC </a:t>
            </a:r>
          </a:p>
          <a:p>
            <a:r>
              <a:rPr lang="vi-VN" sz="2800" b="1" kern="10">
                <a:ln w="9525" cap="rnd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VỚI PHẦN MỀM MUSESCORE</a:t>
            </a:r>
            <a:endParaRPr lang="en-US" sz="2800" b="1" kern="10">
              <a:ln w="9525" cap="rnd">
                <a:solidFill>
                  <a:schemeClr val="tx1"/>
                </a:solidFill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1000"/>
                                        <p:tgtEl>
                                          <p:spTgt spid="49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49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74" grpId="0" animBg="1"/>
      <p:bldP spid="3103" grpId="0" animBg="1"/>
      <p:bldP spid="3109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9525" y="2514600"/>
            <a:ext cx="10882313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03" name="AutoShape 31"/>
          <p:cNvSpPr>
            <a:spLocks noChangeArrowheads="1"/>
          </p:cNvSpPr>
          <p:nvPr/>
        </p:nvSpPr>
        <p:spPr bwMode="auto">
          <a:xfrm>
            <a:off x="7680325" y="4800600"/>
            <a:ext cx="4694238" cy="762000"/>
          </a:xfrm>
          <a:prstGeom prst="wedgeRectCallout">
            <a:avLst>
              <a:gd name="adj1" fmla="val -80870"/>
              <a:gd name="adj2" fmla="val -79167"/>
            </a:avLst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l">
              <a:lnSpc>
                <a:spcPct val="80000"/>
              </a:lnSpc>
            </a:pPr>
            <a:r>
              <a:rPr lang="en-US" sz="2800"/>
              <a:t>Nhập </a:t>
            </a:r>
            <a:r>
              <a:rPr lang="en-US" sz="2800">
                <a:solidFill>
                  <a:srgbClr val="FF0000"/>
                </a:solidFill>
              </a:rPr>
              <a:t>Tựa đề/Tiêu đề</a:t>
            </a:r>
            <a:r>
              <a:rPr lang="en-US" sz="2800"/>
              <a:t> và </a:t>
            </a:r>
            <a:r>
              <a:rPr lang="en-US" sz="2800">
                <a:solidFill>
                  <a:srgbClr val="FF0000"/>
                </a:solidFill>
              </a:rPr>
              <a:t>các thông tin khác </a:t>
            </a:r>
          </a:p>
        </p:txBody>
      </p:sp>
      <p:sp>
        <p:nvSpPr>
          <p:cNvPr id="52230" name="Rectangle 6"/>
          <p:cNvSpPr>
            <a:spLocks noChangeArrowheads="1"/>
          </p:cNvSpPr>
          <p:nvPr/>
        </p:nvSpPr>
        <p:spPr bwMode="auto">
          <a:xfrm>
            <a:off x="2773363" y="3657600"/>
            <a:ext cx="8001000" cy="91440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AutoShape 31"/>
          <p:cNvSpPr>
            <a:spLocks noChangeArrowheads="1"/>
          </p:cNvSpPr>
          <p:nvPr/>
        </p:nvSpPr>
        <p:spPr bwMode="auto">
          <a:xfrm>
            <a:off x="2239963" y="5105400"/>
            <a:ext cx="4325937" cy="762000"/>
          </a:xfrm>
          <a:prstGeom prst="wedgeRectCallout">
            <a:avLst>
              <a:gd name="adj1" fmla="val 136125"/>
              <a:gd name="adj2" fmla="val 116667"/>
            </a:avLst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l">
              <a:lnSpc>
                <a:spcPct val="80000"/>
              </a:lnSpc>
            </a:pPr>
            <a:r>
              <a:rPr lang="en-US" sz="2800"/>
              <a:t>Chọn </a:t>
            </a:r>
            <a:r>
              <a:rPr lang="en-US" sz="2800">
                <a:solidFill>
                  <a:srgbClr val="FF0000"/>
                </a:solidFill>
              </a:rPr>
              <a:t>Tiếp theo</a:t>
            </a:r>
            <a:r>
              <a:rPr lang="en-US" sz="2800"/>
              <a:t> để tiếp tục công việc</a:t>
            </a:r>
          </a:p>
        </p:txBody>
      </p:sp>
      <p:sp>
        <p:nvSpPr>
          <p:cNvPr id="52232" name="Rectangle 8"/>
          <p:cNvSpPr>
            <a:spLocks noChangeArrowheads="1"/>
          </p:cNvSpPr>
          <p:nvPr/>
        </p:nvSpPr>
        <p:spPr bwMode="auto">
          <a:xfrm>
            <a:off x="9494838" y="6400800"/>
            <a:ext cx="746125" cy="22860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7" name="Rectangle 37"/>
          <p:cNvSpPr>
            <a:spLocks noChangeArrowheads="1"/>
          </p:cNvSpPr>
          <p:nvPr/>
        </p:nvSpPr>
        <p:spPr bwMode="auto">
          <a:xfrm>
            <a:off x="1138238" y="1552575"/>
            <a:ext cx="255428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just" eaLnBrk="0" hangingPunct="0"/>
            <a:r>
              <a:rPr lang="pt-BR" sz="2800">
                <a:solidFill>
                  <a:schemeClr val="tx1"/>
                </a:solidFill>
              </a:rPr>
              <a:t>1. </a:t>
            </a:r>
            <a:r>
              <a:rPr lang="pt-BR" sz="2800" u="sng">
                <a:solidFill>
                  <a:schemeClr val="tx1"/>
                </a:solidFill>
              </a:rPr>
              <a:t>Tạo bản nhạc</a:t>
            </a:r>
            <a:r>
              <a:rPr lang="pt-BR" u="sng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5128" name="Text Box 12"/>
          <p:cNvSpPr txBox="1">
            <a:spLocks noChangeArrowheads="1"/>
          </p:cNvSpPr>
          <p:nvPr/>
        </p:nvSpPr>
        <p:spPr bwMode="auto">
          <a:xfrm>
            <a:off x="0" y="1066800"/>
            <a:ext cx="114141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99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rgbClr val="000099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rgbClr val="000099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rgbClr val="000099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rgbClr val="000099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500">
                <a:solidFill>
                  <a:schemeClr val="tx1"/>
                </a:solidFill>
              </a:rPr>
              <a:t>A. </a:t>
            </a:r>
            <a:r>
              <a:rPr lang="en-US" sz="2500" u="sng">
                <a:solidFill>
                  <a:schemeClr val="tx1"/>
                </a:solidFill>
              </a:rPr>
              <a:t>HOẠT ĐỘNG CƠ BẢN:</a:t>
            </a:r>
          </a:p>
        </p:txBody>
      </p:sp>
      <p:pic>
        <p:nvPicPr>
          <p:cNvPr id="5129" name="Picture 8" descr="2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534650" y="0"/>
            <a:ext cx="226695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0" name="Oval 3"/>
          <p:cNvSpPr>
            <a:spLocks noChangeArrowheads="1"/>
          </p:cNvSpPr>
          <p:nvPr/>
        </p:nvSpPr>
        <p:spPr bwMode="auto">
          <a:xfrm>
            <a:off x="320675" y="242888"/>
            <a:ext cx="1812925" cy="649287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66FF33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00660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algn="l"/>
            <a:r>
              <a:rPr lang="en-US">
                <a:solidFill>
                  <a:srgbClr val="CC0099"/>
                </a:solidFill>
                <a:latin typeface="Arial" charset="0"/>
              </a:rPr>
              <a:t>Bài 2</a:t>
            </a:r>
          </a:p>
        </p:txBody>
      </p:sp>
      <p:sp>
        <p:nvSpPr>
          <p:cNvPr id="52239" name="Rectangle 15"/>
          <p:cNvSpPr>
            <a:spLocks noChangeArrowheads="1"/>
          </p:cNvSpPr>
          <p:nvPr/>
        </p:nvSpPr>
        <p:spPr bwMode="auto">
          <a:xfrm>
            <a:off x="1279525" y="2057400"/>
            <a:ext cx="1006475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sz="2800"/>
              <a:t>Xuất hiện hộp thoại </a:t>
            </a:r>
            <a:r>
              <a:rPr lang="en-US" sz="2800">
                <a:solidFill>
                  <a:srgbClr val="C00000"/>
                </a:solidFill>
              </a:rPr>
              <a:t>Thông tin bản nhạc</a:t>
            </a:r>
            <a:r>
              <a:rPr lang="en-US" sz="2800"/>
              <a:t>:</a:t>
            </a:r>
          </a:p>
        </p:txBody>
      </p:sp>
      <p:sp>
        <p:nvSpPr>
          <p:cNvPr id="5132" name="WordArt 11"/>
          <p:cNvSpPr>
            <a:spLocks noChangeArrowheads="1" noChangeShapeType="1" noTextEdit="1"/>
          </p:cNvSpPr>
          <p:nvPr/>
        </p:nvSpPr>
        <p:spPr bwMode="auto">
          <a:xfrm>
            <a:off x="2346325" y="304800"/>
            <a:ext cx="8215313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2800" b="1" kern="10">
                <a:ln w="9525" cap="rnd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BƯỚC ĐẦU TẠO BẢN NHẠC </a:t>
            </a:r>
          </a:p>
          <a:p>
            <a:r>
              <a:rPr lang="vi-VN" sz="2800" b="1" kern="10">
                <a:ln w="9525" cap="rnd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VỚI PHẦN MỀM MUSESCORE</a:t>
            </a:r>
            <a:endParaRPr lang="en-US" sz="2800" b="1" kern="10">
              <a:ln w="9525" cap="rnd">
                <a:solidFill>
                  <a:schemeClr val="tx1"/>
                </a:solidFill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2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52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2000"/>
                                        <p:tgtEl>
                                          <p:spTgt spid="3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2000"/>
                                        <p:tgtEl>
                                          <p:spTgt spid="52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03" grpId="0" animBg="1"/>
      <p:bldP spid="52230" grpId="0" animBg="1"/>
      <p:bldP spid="2" grpId="0" animBg="1"/>
      <p:bldP spid="52232" grpId="0" animBg="1"/>
      <p:bldP spid="5223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Oval 3"/>
          <p:cNvSpPr>
            <a:spLocks noChangeArrowheads="1"/>
          </p:cNvSpPr>
          <p:nvPr/>
        </p:nvSpPr>
        <p:spPr bwMode="auto">
          <a:xfrm>
            <a:off x="320675" y="303213"/>
            <a:ext cx="1812925" cy="649287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66FF33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00660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algn="l"/>
            <a:r>
              <a:rPr lang="en-US">
                <a:solidFill>
                  <a:srgbClr val="CC0099"/>
                </a:solidFill>
                <a:latin typeface="Arial" charset="0"/>
              </a:rPr>
              <a:t>Bài 2</a:t>
            </a:r>
          </a:p>
        </p:txBody>
      </p:sp>
      <p:pic>
        <p:nvPicPr>
          <p:cNvPr id="6147" name="Picture 8" descr="2">
            <a:hlinkClick r:id="rId2" action="ppaction://hlinkfile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534650" y="60325"/>
            <a:ext cx="226695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Text Box 12"/>
          <p:cNvSpPr txBox="1">
            <a:spLocks noChangeArrowheads="1"/>
          </p:cNvSpPr>
          <p:nvPr/>
        </p:nvSpPr>
        <p:spPr bwMode="auto">
          <a:xfrm>
            <a:off x="0" y="1066800"/>
            <a:ext cx="114141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99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rgbClr val="000099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rgbClr val="000099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rgbClr val="000099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rgbClr val="000099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500">
                <a:solidFill>
                  <a:schemeClr val="tx1"/>
                </a:solidFill>
              </a:rPr>
              <a:t>A. </a:t>
            </a:r>
            <a:r>
              <a:rPr lang="en-US" sz="2500" u="sng">
                <a:solidFill>
                  <a:schemeClr val="tx1"/>
                </a:solidFill>
              </a:rPr>
              <a:t>HOẠT ĐỘNG CƠ BẢN:</a:t>
            </a:r>
          </a:p>
        </p:txBody>
      </p:sp>
      <p:sp>
        <p:nvSpPr>
          <p:cNvPr id="6149" name="Rectangle 37"/>
          <p:cNvSpPr>
            <a:spLocks noChangeArrowheads="1"/>
          </p:cNvSpPr>
          <p:nvPr/>
        </p:nvSpPr>
        <p:spPr bwMode="auto">
          <a:xfrm>
            <a:off x="1117600" y="1446213"/>
            <a:ext cx="24447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just" eaLnBrk="0" hangingPunct="0"/>
            <a:r>
              <a:rPr lang="pt-BR" sz="2800">
                <a:solidFill>
                  <a:schemeClr val="tx1"/>
                </a:solidFill>
              </a:rPr>
              <a:t>1. </a:t>
            </a:r>
            <a:r>
              <a:rPr lang="pt-BR" sz="2800" u="sng">
                <a:solidFill>
                  <a:schemeClr val="tx1"/>
                </a:solidFill>
              </a:rPr>
              <a:t>Tạo bản</a:t>
            </a:r>
            <a:r>
              <a:rPr lang="pt-BR" u="sng">
                <a:solidFill>
                  <a:schemeClr val="tx1"/>
                </a:solidFill>
              </a:rPr>
              <a:t> nhạc:</a:t>
            </a:r>
          </a:p>
        </p:txBody>
      </p:sp>
      <p:pic>
        <p:nvPicPr>
          <p:cNvPr id="27667" name="Picture 1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163" y="2438400"/>
            <a:ext cx="11095037" cy="430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03" name="AutoShape 31"/>
          <p:cNvSpPr>
            <a:spLocks noChangeArrowheads="1"/>
          </p:cNvSpPr>
          <p:nvPr/>
        </p:nvSpPr>
        <p:spPr bwMode="auto">
          <a:xfrm>
            <a:off x="6934200" y="3505200"/>
            <a:ext cx="4800600" cy="533400"/>
          </a:xfrm>
          <a:prstGeom prst="wedgeRectCallout">
            <a:avLst>
              <a:gd name="adj1" fmla="val -83796"/>
              <a:gd name="adj2" fmla="val 126190"/>
            </a:avLst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/>
              <a:t>Chọn 1 </a:t>
            </a:r>
            <a:r>
              <a:rPr lang="en-US" sz="2800">
                <a:solidFill>
                  <a:srgbClr val="FF0000"/>
                </a:solidFill>
              </a:rPr>
              <a:t>bản nhạc mẫu</a:t>
            </a:r>
          </a:p>
        </p:txBody>
      </p:sp>
      <p:sp>
        <p:nvSpPr>
          <p:cNvPr id="27669" name="Rectangle 21"/>
          <p:cNvSpPr>
            <a:spLocks noChangeArrowheads="1"/>
          </p:cNvSpPr>
          <p:nvPr/>
        </p:nvSpPr>
        <p:spPr bwMode="auto">
          <a:xfrm>
            <a:off x="4054475" y="3810000"/>
            <a:ext cx="1279525" cy="12192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70" name="Rectangle 22"/>
          <p:cNvSpPr>
            <a:spLocks noChangeArrowheads="1"/>
          </p:cNvSpPr>
          <p:nvPr/>
        </p:nvSpPr>
        <p:spPr bwMode="auto">
          <a:xfrm>
            <a:off x="9494838" y="6324600"/>
            <a:ext cx="852487" cy="2286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AutoShape 31"/>
          <p:cNvSpPr>
            <a:spLocks noChangeArrowheads="1"/>
          </p:cNvSpPr>
          <p:nvPr/>
        </p:nvSpPr>
        <p:spPr bwMode="auto">
          <a:xfrm>
            <a:off x="2239963" y="5410200"/>
            <a:ext cx="4267200" cy="762000"/>
          </a:xfrm>
          <a:prstGeom prst="wedgeRectCallout">
            <a:avLst>
              <a:gd name="adj1" fmla="val 119375"/>
              <a:gd name="adj2" fmla="val 86667"/>
            </a:avLst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tIns="64008"/>
          <a:lstStyle/>
          <a:p>
            <a:pPr algn="l">
              <a:lnSpc>
                <a:spcPct val="80000"/>
              </a:lnSpc>
            </a:pPr>
            <a:r>
              <a:rPr lang="en-US" sz="2800"/>
              <a:t>Chọn </a:t>
            </a:r>
            <a:r>
              <a:rPr lang="en-US" sz="2800">
                <a:solidFill>
                  <a:srgbClr val="FF0000"/>
                </a:solidFill>
              </a:rPr>
              <a:t>Tiếp theo</a:t>
            </a:r>
            <a:r>
              <a:rPr lang="en-US" sz="2800"/>
              <a:t> để tiếp tục công việc</a:t>
            </a:r>
          </a:p>
        </p:txBody>
      </p:sp>
      <p:sp>
        <p:nvSpPr>
          <p:cNvPr id="27672" name="Rectangle 24"/>
          <p:cNvSpPr>
            <a:spLocks noChangeArrowheads="1"/>
          </p:cNvSpPr>
          <p:nvPr/>
        </p:nvSpPr>
        <p:spPr bwMode="auto">
          <a:xfrm>
            <a:off x="1279525" y="1905000"/>
            <a:ext cx="1006475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sz="2800"/>
              <a:t>Xuất hiện hộp thoại </a:t>
            </a:r>
            <a:r>
              <a:rPr lang="en-US" sz="2800">
                <a:solidFill>
                  <a:srgbClr val="C00000"/>
                </a:solidFill>
              </a:rPr>
              <a:t>Tập tin mẫu</a:t>
            </a:r>
            <a:r>
              <a:rPr lang="en-US" sz="2800"/>
              <a:t>:</a:t>
            </a:r>
          </a:p>
        </p:txBody>
      </p:sp>
      <p:sp>
        <p:nvSpPr>
          <p:cNvPr id="6156" name="WordArt 11"/>
          <p:cNvSpPr>
            <a:spLocks noChangeArrowheads="1" noChangeShapeType="1" noTextEdit="1"/>
          </p:cNvSpPr>
          <p:nvPr/>
        </p:nvSpPr>
        <p:spPr bwMode="auto">
          <a:xfrm>
            <a:off x="2346325" y="304800"/>
            <a:ext cx="8215313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2800" b="1" kern="10">
                <a:ln w="9525" cap="rnd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BƯỚC ĐẦU TẠO BẢN NHẠC </a:t>
            </a:r>
          </a:p>
          <a:p>
            <a:r>
              <a:rPr lang="vi-VN" sz="2800" b="1" kern="10">
                <a:ln w="9525" cap="rnd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VỚI PHẦN MỀM MUSESCORE</a:t>
            </a:r>
            <a:endParaRPr lang="en-US" sz="2800" b="1" kern="10">
              <a:ln w="9525" cap="rnd">
                <a:solidFill>
                  <a:schemeClr val="tx1"/>
                </a:solidFill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7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7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7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03" grpId="0" animBg="1"/>
      <p:bldP spid="27669" grpId="0" animBg="1"/>
      <p:bldP spid="27670" grpId="0" animBg="1"/>
      <p:bldP spid="2" grpId="0" animBg="1"/>
      <p:bldP spid="2767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val 3"/>
          <p:cNvSpPr>
            <a:spLocks noChangeArrowheads="1"/>
          </p:cNvSpPr>
          <p:nvPr/>
        </p:nvSpPr>
        <p:spPr bwMode="auto">
          <a:xfrm>
            <a:off x="320675" y="303213"/>
            <a:ext cx="1812925" cy="649287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66FF33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00660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algn="l"/>
            <a:r>
              <a:rPr lang="en-US">
                <a:solidFill>
                  <a:srgbClr val="CC0099"/>
                </a:solidFill>
                <a:latin typeface="Arial" charset="0"/>
              </a:rPr>
              <a:t>Bài 2</a:t>
            </a:r>
          </a:p>
        </p:txBody>
      </p:sp>
      <p:pic>
        <p:nvPicPr>
          <p:cNvPr id="7171" name="Picture 8" descr="2">
            <a:hlinkClick r:id="rId2" action="ppaction://hlinkfile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534650" y="60325"/>
            <a:ext cx="226695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Text Box 12"/>
          <p:cNvSpPr txBox="1">
            <a:spLocks noChangeArrowheads="1"/>
          </p:cNvSpPr>
          <p:nvPr/>
        </p:nvSpPr>
        <p:spPr bwMode="auto">
          <a:xfrm>
            <a:off x="0" y="1066800"/>
            <a:ext cx="114141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99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rgbClr val="000099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rgbClr val="000099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rgbClr val="000099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rgbClr val="000099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500">
                <a:solidFill>
                  <a:schemeClr val="tx1"/>
                </a:solidFill>
              </a:rPr>
              <a:t>A. </a:t>
            </a:r>
            <a:r>
              <a:rPr lang="en-US" sz="2500" u="sng">
                <a:solidFill>
                  <a:schemeClr val="tx1"/>
                </a:solidFill>
              </a:rPr>
              <a:t>HOẠT ĐỘNG CƠ BẢN:</a:t>
            </a:r>
          </a:p>
        </p:txBody>
      </p:sp>
      <p:sp>
        <p:nvSpPr>
          <p:cNvPr id="7173" name="Rectangle 37"/>
          <p:cNvSpPr>
            <a:spLocks noChangeArrowheads="1"/>
          </p:cNvSpPr>
          <p:nvPr/>
        </p:nvSpPr>
        <p:spPr bwMode="auto">
          <a:xfrm>
            <a:off x="1141413" y="1476375"/>
            <a:ext cx="25685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just" eaLnBrk="0" hangingPunct="0"/>
            <a:r>
              <a:rPr lang="pt-BR" sz="2800">
                <a:solidFill>
                  <a:schemeClr val="tx1"/>
                </a:solidFill>
              </a:rPr>
              <a:t>1. </a:t>
            </a:r>
            <a:r>
              <a:rPr lang="pt-BR" sz="2800" u="sng">
                <a:solidFill>
                  <a:schemeClr val="tx1"/>
                </a:solidFill>
              </a:rPr>
              <a:t>Tạo bản nhạc:</a:t>
            </a:r>
          </a:p>
        </p:txBody>
      </p:sp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1279525" y="1981200"/>
            <a:ext cx="1006475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sz="2800"/>
              <a:t>Xuất hiện hộp thoại </a:t>
            </a:r>
            <a:r>
              <a:rPr lang="en-US" sz="2800">
                <a:solidFill>
                  <a:srgbClr val="C00000"/>
                </a:solidFill>
              </a:rPr>
              <a:t>Hóa biểu và nhịp độ:</a:t>
            </a:r>
          </a:p>
        </p:txBody>
      </p:sp>
      <p:pic>
        <p:nvPicPr>
          <p:cNvPr id="28685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438" y="2532063"/>
            <a:ext cx="10774362" cy="432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03" name="AutoShape 31"/>
          <p:cNvSpPr>
            <a:spLocks noChangeArrowheads="1"/>
          </p:cNvSpPr>
          <p:nvPr/>
        </p:nvSpPr>
        <p:spPr bwMode="auto">
          <a:xfrm>
            <a:off x="2987675" y="5105400"/>
            <a:ext cx="4052888" cy="762000"/>
          </a:xfrm>
          <a:prstGeom prst="wedgeRectCallout">
            <a:avLst>
              <a:gd name="adj1" fmla="val 101972"/>
              <a:gd name="adj2" fmla="val 120417"/>
            </a:avLst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l">
              <a:lnSpc>
                <a:spcPct val="80000"/>
              </a:lnSpc>
            </a:pPr>
            <a:r>
              <a:rPr lang="en-US" sz="2800"/>
              <a:t>Chọn </a:t>
            </a:r>
            <a:r>
              <a:rPr lang="en-US" sz="2800">
                <a:solidFill>
                  <a:srgbClr val="FF0000"/>
                </a:solidFill>
              </a:rPr>
              <a:t>Tiếp theo</a:t>
            </a:r>
            <a:r>
              <a:rPr lang="en-US" sz="2800"/>
              <a:t> để tiếp tục công việc</a:t>
            </a:r>
          </a:p>
        </p:txBody>
      </p:sp>
      <p:sp>
        <p:nvSpPr>
          <p:cNvPr id="28687" name="Rectangle 15"/>
          <p:cNvSpPr>
            <a:spLocks noChangeArrowheads="1"/>
          </p:cNvSpPr>
          <p:nvPr/>
        </p:nvSpPr>
        <p:spPr bwMode="auto">
          <a:xfrm>
            <a:off x="8961438" y="6400800"/>
            <a:ext cx="852487" cy="2286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89" name="Rectangle 17"/>
          <p:cNvSpPr>
            <a:spLocks noChangeArrowheads="1"/>
          </p:cNvSpPr>
          <p:nvPr/>
        </p:nvSpPr>
        <p:spPr bwMode="auto">
          <a:xfrm>
            <a:off x="2560638" y="3810000"/>
            <a:ext cx="7680325" cy="5334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90" name="Rectangle 18"/>
          <p:cNvSpPr>
            <a:spLocks noChangeArrowheads="1"/>
          </p:cNvSpPr>
          <p:nvPr/>
        </p:nvSpPr>
        <p:spPr bwMode="auto">
          <a:xfrm>
            <a:off x="2560638" y="4419600"/>
            <a:ext cx="1066800" cy="3810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80" name="WordArt 11"/>
          <p:cNvSpPr>
            <a:spLocks noChangeArrowheads="1" noChangeShapeType="1" noTextEdit="1"/>
          </p:cNvSpPr>
          <p:nvPr/>
        </p:nvSpPr>
        <p:spPr bwMode="auto">
          <a:xfrm>
            <a:off x="2346325" y="304800"/>
            <a:ext cx="8215313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2800" b="1" kern="10">
                <a:ln w="9525" cap="rnd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BƯỚC ĐẦU TẠO BẢN NHẠC </a:t>
            </a:r>
          </a:p>
          <a:p>
            <a:r>
              <a:rPr lang="vi-VN" sz="2800" b="1" kern="10">
                <a:ln w="9525" cap="rnd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VỚI PHẦN MỀM MUSESCORE</a:t>
            </a:r>
            <a:endParaRPr lang="en-US" sz="2800" b="1" kern="10">
              <a:ln w="9525" cap="rnd">
                <a:solidFill>
                  <a:schemeClr val="tx1"/>
                </a:solidFill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8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8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8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8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9" grpId="0"/>
      <p:bldP spid="3103" grpId="0" animBg="1"/>
      <p:bldP spid="28687" grpId="0" animBg="1"/>
      <p:bldP spid="28689" grpId="0" animBg="1"/>
      <p:bldP spid="2869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val 3"/>
          <p:cNvSpPr>
            <a:spLocks noChangeArrowheads="1"/>
          </p:cNvSpPr>
          <p:nvPr/>
        </p:nvSpPr>
        <p:spPr bwMode="auto">
          <a:xfrm>
            <a:off x="320675" y="303213"/>
            <a:ext cx="1812925" cy="649287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66FF33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00660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algn="l"/>
            <a:r>
              <a:rPr lang="en-US">
                <a:solidFill>
                  <a:srgbClr val="CC0099"/>
                </a:solidFill>
                <a:latin typeface="Arial" charset="0"/>
              </a:rPr>
              <a:t>Bài 2</a:t>
            </a:r>
          </a:p>
        </p:txBody>
      </p:sp>
      <p:pic>
        <p:nvPicPr>
          <p:cNvPr id="8195" name="Picture 8" descr="2">
            <a:hlinkClick r:id="rId2" action="ppaction://hlinkfile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534650" y="60325"/>
            <a:ext cx="226695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Text Box 12"/>
          <p:cNvSpPr txBox="1">
            <a:spLocks noChangeArrowheads="1"/>
          </p:cNvSpPr>
          <p:nvPr/>
        </p:nvSpPr>
        <p:spPr bwMode="auto">
          <a:xfrm>
            <a:off x="0" y="1066800"/>
            <a:ext cx="114141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99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rgbClr val="000099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rgbClr val="000099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rgbClr val="000099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rgbClr val="000099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500">
                <a:solidFill>
                  <a:schemeClr val="tx1"/>
                </a:solidFill>
              </a:rPr>
              <a:t>A. </a:t>
            </a:r>
            <a:r>
              <a:rPr lang="en-US" sz="2500" u="sng">
                <a:solidFill>
                  <a:schemeClr val="tx1"/>
                </a:solidFill>
              </a:rPr>
              <a:t>HOẠT ĐỘNG CƠ BẢN:</a:t>
            </a:r>
          </a:p>
        </p:txBody>
      </p:sp>
      <p:sp>
        <p:nvSpPr>
          <p:cNvPr id="8197" name="Rectangle 37"/>
          <p:cNvSpPr>
            <a:spLocks noChangeArrowheads="1"/>
          </p:cNvSpPr>
          <p:nvPr/>
        </p:nvSpPr>
        <p:spPr bwMode="auto">
          <a:xfrm>
            <a:off x="1247775" y="1446213"/>
            <a:ext cx="25685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just" eaLnBrk="0" hangingPunct="0"/>
            <a:r>
              <a:rPr lang="pt-BR" sz="2800">
                <a:solidFill>
                  <a:schemeClr val="tx1"/>
                </a:solidFill>
              </a:rPr>
              <a:t>1. </a:t>
            </a:r>
            <a:r>
              <a:rPr lang="pt-BR" sz="2800" u="sng">
                <a:solidFill>
                  <a:schemeClr val="tx1"/>
                </a:solidFill>
              </a:rPr>
              <a:t>Tạo bản nhạc:</a:t>
            </a:r>
          </a:p>
        </p:txBody>
      </p:sp>
      <p:sp>
        <p:nvSpPr>
          <p:cNvPr id="34823" name="Rectangle 7"/>
          <p:cNvSpPr>
            <a:spLocks noChangeArrowheads="1"/>
          </p:cNvSpPr>
          <p:nvPr/>
        </p:nvSpPr>
        <p:spPr bwMode="auto">
          <a:xfrm>
            <a:off x="1279525" y="1981200"/>
            <a:ext cx="1006475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sz="2800"/>
              <a:t>Xuất hiện hộp thoại</a:t>
            </a:r>
            <a:r>
              <a:rPr lang="en-US" sz="2800">
                <a:solidFill>
                  <a:schemeClr val="tx1"/>
                </a:solidFill>
              </a:rPr>
              <a:t> </a:t>
            </a:r>
            <a:r>
              <a:rPr lang="en-US" sz="2800">
                <a:solidFill>
                  <a:srgbClr val="C00000"/>
                </a:solidFill>
              </a:rPr>
              <a:t>Tạo số chỉ nhịp</a:t>
            </a:r>
            <a:r>
              <a:rPr lang="en-US" sz="2800"/>
              <a:t>:</a:t>
            </a:r>
          </a:p>
        </p:txBody>
      </p:sp>
      <p:pic>
        <p:nvPicPr>
          <p:cNvPr id="34831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514600"/>
            <a:ext cx="11307763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03" name="AutoShape 31"/>
          <p:cNvSpPr>
            <a:spLocks noChangeArrowheads="1"/>
          </p:cNvSpPr>
          <p:nvPr/>
        </p:nvSpPr>
        <p:spPr bwMode="auto">
          <a:xfrm>
            <a:off x="6294438" y="3352800"/>
            <a:ext cx="3733800" cy="457200"/>
          </a:xfrm>
          <a:prstGeom prst="wedgeRectCallout">
            <a:avLst>
              <a:gd name="adj1" fmla="val -126787"/>
              <a:gd name="adj2" fmla="val 74306"/>
            </a:avLst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l">
              <a:lnSpc>
                <a:spcPct val="80000"/>
              </a:lnSpc>
            </a:pPr>
            <a:r>
              <a:rPr lang="en-US" sz="2800"/>
              <a:t>Nhập </a:t>
            </a:r>
            <a:r>
              <a:rPr lang="en-US" sz="2800">
                <a:solidFill>
                  <a:srgbClr val="FF0000"/>
                </a:solidFill>
              </a:rPr>
              <a:t>số chỉ nhịp</a:t>
            </a:r>
          </a:p>
        </p:txBody>
      </p:sp>
      <p:sp>
        <p:nvSpPr>
          <p:cNvPr id="34833" name="Rectangle 17"/>
          <p:cNvSpPr>
            <a:spLocks noChangeArrowheads="1"/>
          </p:cNvSpPr>
          <p:nvPr/>
        </p:nvSpPr>
        <p:spPr bwMode="auto">
          <a:xfrm>
            <a:off x="2346325" y="3886200"/>
            <a:ext cx="1066800" cy="1524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AutoShape 31"/>
          <p:cNvSpPr>
            <a:spLocks noChangeArrowheads="1"/>
          </p:cNvSpPr>
          <p:nvPr/>
        </p:nvSpPr>
        <p:spPr bwMode="auto">
          <a:xfrm>
            <a:off x="2560638" y="5486400"/>
            <a:ext cx="4906962" cy="762000"/>
          </a:xfrm>
          <a:prstGeom prst="wedgeRectCallout">
            <a:avLst>
              <a:gd name="adj1" fmla="val 98097"/>
              <a:gd name="adj2" fmla="val 79167"/>
            </a:avLst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l">
              <a:lnSpc>
                <a:spcPct val="80000"/>
              </a:lnSpc>
            </a:pPr>
            <a:r>
              <a:rPr lang="en-US" sz="2800"/>
              <a:t>Nhấn </a:t>
            </a:r>
            <a:r>
              <a:rPr lang="en-US" sz="2800">
                <a:solidFill>
                  <a:srgbClr val="FF0000"/>
                </a:solidFill>
              </a:rPr>
              <a:t>Hoàn thành</a:t>
            </a:r>
            <a:r>
              <a:rPr lang="en-US" sz="2800"/>
              <a:t> để tạo bản  nhạc </a:t>
            </a:r>
          </a:p>
        </p:txBody>
      </p:sp>
      <p:sp>
        <p:nvSpPr>
          <p:cNvPr id="34835" name="Rectangle 19"/>
          <p:cNvSpPr>
            <a:spLocks noChangeArrowheads="1"/>
          </p:cNvSpPr>
          <p:nvPr/>
        </p:nvSpPr>
        <p:spPr bwMode="auto">
          <a:xfrm>
            <a:off x="2346325" y="4724400"/>
            <a:ext cx="1066800" cy="2286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AutoShape 31"/>
          <p:cNvSpPr>
            <a:spLocks noChangeArrowheads="1"/>
          </p:cNvSpPr>
          <p:nvPr/>
        </p:nvSpPr>
        <p:spPr bwMode="auto">
          <a:xfrm>
            <a:off x="6294438" y="4267200"/>
            <a:ext cx="3946525" cy="762000"/>
          </a:xfrm>
          <a:prstGeom prst="wedgeRectCallout">
            <a:avLst>
              <a:gd name="adj1" fmla="val -122634"/>
              <a:gd name="adj2" fmla="val 24583"/>
            </a:avLst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l">
              <a:lnSpc>
                <a:spcPct val="80000"/>
              </a:lnSpc>
            </a:pPr>
            <a:r>
              <a:rPr lang="en-US" sz="2800"/>
              <a:t>Nhập </a:t>
            </a:r>
            <a:r>
              <a:rPr lang="en-US" sz="2800">
                <a:solidFill>
                  <a:srgbClr val="FF0000"/>
                </a:solidFill>
              </a:rPr>
              <a:t>số lượng ô nhịp</a:t>
            </a:r>
          </a:p>
        </p:txBody>
      </p:sp>
      <p:sp>
        <p:nvSpPr>
          <p:cNvPr id="34837" name="Rectangle 21"/>
          <p:cNvSpPr>
            <a:spLocks noChangeArrowheads="1"/>
          </p:cNvSpPr>
          <p:nvPr/>
        </p:nvSpPr>
        <p:spPr bwMode="auto">
          <a:xfrm>
            <a:off x="9813925" y="6400800"/>
            <a:ext cx="854075" cy="1524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6" name="WordArt 11"/>
          <p:cNvSpPr>
            <a:spLocks noChangeArrowheads="1" noChangeShapeType="1" noTextEdit="1"/>
          </p:cNvSpPr>
          <p:nvPr/>
        </p:nvSpPr>
        <p:spPr bwMode="auto">
          <a:xfrm>
            <a:off x="2346325" y="304800"/>
            <a:ext cx="8215313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2800" b="1" kern="10">
                <a:ln w="9525" cap="rnd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BƯỚC ĐẦU TẠO BẢN NHẠC </a:t>
            </a:r>
          </a:p>
          <a:p>
            <a:r>
              <a:rPr lang="vi-VN" sz="2800" b="1" kern="10">
                <a:ln w="9525" cap="rnd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VỚI PHẦN MỀM MUSESCORE</a:t>
            </a:r>
            <a:endParaRPr lang="en-US" sz="2800" b="1" kern="10">
              <a:ln w="9525" cap="rnd">
                <a:solidFill>
                  <a:schemeClr val="tx1"/>
                </a:solidFill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4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4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34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3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34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34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3" grpId="0"/>
      <p:bldP spid="3103" grpId="0" animBg="1"/>
      <p:bldP spid="34833" grpId="0" animBg="1"/>
      <p:bldP spid="34835" grpId="0" animBg="1"/>
      <p:bldP spid="3483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Oval 3"/>
          <p:cNvSpPr>
            <a:spLocks noChangeArrowheads="1"/>
          </p:cNvSpPr>
          <p:nvPr/>
        </p:nvSpPr>
        <p:spPr bwMode="auto">
          <a:xfrm>
            <a:off x="320675" y="303213"/>
            <a:ext cx="1812925" cy="649287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66FF33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00660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algn="l"/>
            <a:r>
              <a:rPr lang="en-US">
                <a:solidFill>
                  <a:srgbClr val="CC0099"/>
                </a:solidFill>
                <a:latin typeface="Arial" charset="0"/>
              </a:rPr>
              <a:t>Bài 2</a:t>
            </a:r>
          </a:p>
        </p:txBody>
      </p:sp>
      <p:pic>
        <p:nvPicPr>
          <p:cNvPr id="9219" name="Picture 8" descr="2">
            <a:hlinkClick r:id="rId2" action="ppaction://hlinkfile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534650" y="60325"/>
            <a:ext cx="226695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Text Box 12"/>
          <p:cNvSpPr txBox="1">
            <a:spLocks noChangeArrowheads="1"/>
          </p:cNvSpPr>
          <p:nvPr/>
        </p:nvSpPr>
        <p:spPr bwMode="auto">
          <a:xfrm>
            <a:off x="0" y="1066800"/>
            <a:ext cx="114141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99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rgbClr val="000099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rgbClr val="000099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rgbClr val="000099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rgbClr val="000099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500">
                <a:solidFill>
                  <a:schemeClr val="tx1"/>
                </a:solidFill>
              </a:rPr>
              <a:t>A. </a:t>
            </a:r>
            <a:r>
              <a:rPr lang="en-US" sz="2500" u="sng">
                <a:solidFill>
                  <a:schemeClr val="tx1"/>
                </a:solidFill>
              </a:rPr>
              <a:t>HOẠT ĐỘNG CƠ BẢN:</a:t>
            </a:r>
          </a:p>
        </p:txBody>
      </p:sp>
      <p:sp>
        <p:nvSpPr>
          <p:cNvPr id="9221" name="Rectangle 37"/>
          <p:cNvSpPr>
            <a:spLocks noChangeArrowheads="1"/>
          </p:cNvSpPr>
          <p:nvPr/>
        </p:nvSpPr>
        <p:spPr bwMode="auto">
          <a:xfrm>
            <a:off x="1138238" y="1460500"/>
            <a:ext cx="255428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just" eaLnBrk="0" hangingPunct="0"/>
            <a:r>
              <a:rPr lang="pt-BR" sz="2800">
                <a:solidFill>
                  <a:schemeClr val="tx1"/>
                </a:solidFill>
              </a:rPr>
              <a:t>1. </a:t>
            </a:r>
            <a:r>
              <a:rPr lang="pt-BR" sz="2800" u="sng">
                <a:solidFill>
                  <a:schemeClr val="tx1"/>
                </a:solidFill>
              </a:rPr>
              <a:t>Tạo bản nhạc</a:t>
            </a:r>
            <a:r>
              <a:rPr lang="pt-BR" u="sng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35847" name="Rectangle 7"/>
          <p:cNvSpPr>
            <a:spLocks noChangeArrowheads="1"/>
          </p:cNvSpPr>
          <p:nvPr/>
        </p:nvSpPr>
        <p:spPr bwMode="auto">
          <a:xfrm>
            <a:off x="1279525" y="1981200"/>
            <a:ext cx="1006475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sz="2800"/>
              <a:t>Xuất hiện </a:t>
            </a:r>
            <a:r>
              <a:rPr lang="en-US" sz="2800">
                <a:solidFill>
                  <a:srgbClr val="C00000"/>
                </a:solidFill>
              </a:rPr>
              <a:t>Giao diện để tạo bản nhạc mới</a:t>
            </a:r>
            <a:r>
              <a:rPr lang="en-US" sz="2800">
                <a:solidFill>
                  <a:schemeClr val="tx1"/>
                </a:solidFill>
              </a:rPr>
              <a:t>:</a:t>
            </a:r>
          </a:p>
        </p:txBody>
      </p:sp>
      <p:pic>
        <p:nvPicPr>
          <p:cNvPr id="35855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9525" y="2514600"/>
            <a:ext cx="9815513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56" name="Rectangle 16"/>
          <p:cNvSpPr>
            <a:spLocks noChangeArrowheads="1"/>
          </p:cNvSpPr>
          <p:nvPr/>
        </p:nvSpPr>
        <p:spPr bwMode="auto">
          <a:xfrm>
            <a:off x="3627438" y="4648200"/>
            <a:ext cx="319087" cy="3810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3" name="AutoShape 31"/>
          <p:cNvSpPr>
            <a:spLocks noChangeArrowheads="1"/>
          </p:cNvSpPr>
          <p:nvPr/>
        </p:nvSpPr>
        <p:spPr bwMode="auto">
          <a:xfrm>
            <a:off x="4587875" y="6019800"/>
            <a:ext cx="2667000" cy="457200"/>
          </a:xfrm>
          <a:prstGeom prst="wedgeRectCallout">
            <a:avLst>
              <a:gd name="adj1" fmla="val -80000"/>
              <a:gd name="adj2" fmla="val -267361"/>
            </a:avLst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l">
              <a:lnSpc>
                <a:spcPct val="80000"/>
              </a:lnSpc>
            </a:pPr>
            <a:r>
              <a:rPr lang="en-US" sz="2800"/>
              <a:t>Số chỉ nhịp </a:t>
            </a:r>
          </a:p>
        </p:txBody>
      </p:sp>
      <p:sp>
        <p:nvSpPr>
          <p:cNvPr id="35861" name="AutoShape 21"/>
          <p:cNvSpPr>
            <a:spLocks/>
          </p:cNvSpPr>
          <p:nvPr/>
        </p:nvSpPr>
        <p:spPr bwMode="auto">
          <a:xfrm rot="-5400000">
            <a:off x="7192963" y="1630362"/>
            <a:ext cx="228600" cy="6721475"/>
          </a:xfrm>
          <a:prstGeom prst="leftBrace">
            <a:avLst>
              <a:gd name="adj1" fmla="val 62209"/>
              <a:gd name="adj2" fmla="val 50315"/>
            </a:avLst>
          </a:prstGeom>
          <a:noFill/>
          <a:ln w="222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US">
              <a:solidFill>
                <a:srgbClr val="FF0000"/>
              </a:solidFill>
              <a:latin typeface=".VnTime" pitchFamily="34" charset="0"/>
            </a:endParaRPr>
          </a:p>
        </p:txBody>
      </p:sp>
      <p:sp>
        <p:nvSpPr>
          <p:cNvPr id="35862" name="Rectangle 22"/>
          <p:cNvSpPr>
            <a:spLocks noChangeArrowheads="1"/>
          </p:cNvSpPr>
          <p:nvPr/>
        </p:nvSpPr>
        <p:spPr bwMode="auto">
          <a:xfrm>
            <a:off x="5867400" y="5105400"/>
            <a:ext cx="32004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lnSpc>
                <a:spcPct val="80000"/>
              </a:lnSpc>
            </a:pPr>
            <a:r>
              <a:rPr lang="en-US" sz="2800"/>
              <a:t>Số lượng ô nhịp</a:t>
            </a:r>
          </a:p>
        </p:txBody>
      </p:sp>
      <p:sp>
        <p:nvSpPr>
          <p:cNvPr id="9228" name="WordArt 11"/>
          <p:cNvSpPr>
            <a:spLocks noChangeArrowheads="1" noChangeShapeType="1" noTextEdit="1"/>
          </p:cNvSpPr>
          <p:nvPr/>
        </p:nvSpPr>
        <p:spPr bwMode="auto">
          <a:xfrm>
            <a:off x="2346325" y="304800"/>
            <a:ext cx="8215313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2800" b="1" kern="10">
                <a:ln w="9525" cap="rnd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BƯỚC ĐẦU TẠO BẢN NHẠC </a:t>
            </a:r>
          </a:p>
          <a:p>
            <a:r>
              <a:rPr lang="vi-VN" sz="2800" b="1" kern="10">
                <a:ln w="9525" cap="rnd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VỚI PHẦN MỀM MUSESCORE</a:t>
            </a:r>
            <a:endParaRPr lang="en-US" sz="2800" b="1" kern="10">
              <a:ln w="9525" cap="rnd">
                <a:solidFill>
                  <a:schemeClr val="tx1"/>
                </a:solidFill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5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5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5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5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7" grpId="0"/>
      <p:bldP spid="35856" grpId="0" animBg="1"/>
      <p:bldP spid="3103" grpId="0" animBg="1"/>
      <p:bldP spid="35861" grpId="0" animBg="1"/>
      <p:bldP spid="3586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Oval 3"/>
          <p:cNvSpPr>
            <a:spLocks noChangeArrowheads="1"/>
          </p:cNvSpPr>
          <p:nvPr/>
        </p:nvSpPr>
        <p:spPr bwMode="auto">
          <a:xfrm>
            <a:off x="376238" y="303213"/>
            <a:ext cx="1757362" cy="649287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66FF33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00660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algn="l"/>
            <a:r>
              <a:rPr lang="en-US">
                <a:solidFill>
                  <a:srgbClr val="CC0099"/>
                </a:solidFill>
                <a:latin typeface="Arial" charset="0"/>
              </a:rPr>
              <a:t>Bài 2</a:t>
            </a:r>
          </a:p>
        </p:txBody>
      </p:sp>
      <p:pic>
        <p:nvPicPr>
          <p:cNvPr id="10243" name="Picture 8" descr="2">
            <a:hlinkClick r:id="rId2" action="ppaction://hlinkfile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534650" y="60325"/>
            <a:ext cx="226695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Text Box 12"/>
          <p:cNvSpPr txBox="1">
            <a:spLocks noChangeArrowheads="1"/>
          </p:cNvSpPr>
          <p:nvPr/>
        </p:nvSpPr>
        <p:spPr bwMode="auto">
          <a:xfrm>
            <a:off x="0" y="1066800"/>
            <a:ext cx="114141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99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rgbClr val="000099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rgbClr val="000099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rgbClr val="000099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rgbClr val="000099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500">
                <a:solidFill>
                  <a:schemeClr val="tx1"/>
                </a:solidFill>
              </a:rPr>
              <a:t>A. </a:t>
            </a:r>
            <a:r>
              <a:rPr lang="en-US" sz="2500" u="sng">
                <a:solidFill>
                  <a:schemeClr val="tx1"/>
                </a:solidFill>
              </a:rPr>
              <a:t>HOẠT ĐỘNG CƠ BẢN:</a:t>
            </a:r>
          </a:p>
        </p:txBody>
      </p:sp>
      <p:sp>
        <p:nvSpPr>
          <p:cNvPr id="53304" name="AutoShape 56"/>
          <p:cNvSpPr>
            <a:spLocks noChangeArrowheads="1"/>
          </p:cNvSpPr>
          <p:nvPr/>
        </p:nvSpPr>
        <p:spPr bwMode="auto">
          <a:xfrm>
            <a:off x="3840163" y="1600200"/>
            <a:ext cx="8748712" cy="7620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9525" algn="ctr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lnSpc>
                <a:spcPct val="75000"/>
              </a:lnSpc>
            </a:pPr>
            <a:r>
              <a:rPr lang="en-US" sz="2800">
                <a:solidFill>
                  <a:srgbClr val="003399"/>
                </a:solidFill>
              </a:rPr>
              <a:t>1. </a:t>
            </a:r>
            <a:r>
              <a:rPr lang="en-US" sz="2800">
                <a:solidFill>
                  <a:srgbClr val="0000FF"/>
                </a:solidFill>
              </a:rPr>
              <a:t>Khởi động </a:t>
            </a:r>
            <a:r>
              <a:rPr lang="en-US" sz="2800">
                <a:solidFill>
                  <a:srgbClr val="FF0000"/>
                </a:solidFill>
              </a:rPr>
              <a:t>MuseScore</a:t>
            </a:r>
            <a:r>
              <a:rPr lang="en-US" sz="2800"/>
              <a:t>,</a:t>
            </a:r>
          </a:p>
          <a:p>
            <a:pPr>
              <a:lnSpc>
                <a:spcPct val="75000"/>
              </a:lnSpc>
            </a:pPr>
            <a:r>
              <a:rPr lang="en-US" sz="2800"/>
              <a:t>Chọn </a:t>
            </a:r>
            <a:r>
              <a:rPr lang="en-US" sz="2800">
                <a:solidFill>
                  <a:srgbClr val="FF0000"/>
                </a:solidFill>
              </a:rPr>
              <a:t>Tạo bản nhạc mới</a:t>
            </a:r>
            <a:endParaRPr lang="en-US" sz="2800"/>
          </a:p>
        </p:txBody>
      </p:sp>
      <p:sp>
        <p:nvSpPr>
          <p:cNvPr id="53306" name="AutoShape 58"/>
          <p:cNvSpPr>
            <a:spLocks noChangeArrowheads="1"/>
          </p:cNvSpPr>
          <p:nvPr/>
        </p:nvSpPr>
        <p:spPr bwMode="auto">
          <a:xfrm>
            <a:off x="4587875" y="2514600"/>
            <a:ext cx="7893050" cy="8382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9525" algn="ctr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lnSpc>
                <a:spcPct val="80000"/>
              </a:lnSpc>
            </a:pPr>
            <a:r>
              <a:rPr lang="en-US" sz="2800"/>
              <a:t>2.Nhập </a:t>
            </a:r>
            <a:r>
              <a:rPr lang="en-US" sz="2800">
                <a:solidFill>
                  <a:srgbClr val="FF0000"/>
                </a:solidFill>
              </a:rPr>
              <a:t>Tựu đề/Tiêu đề</a:t>
            </a:r>
            <a:r>
              <a:rPr lang="en-US" sz="2800"/>
              <a:t> và </a:t>
            </a:r>
            <a:r>
              <a:rPr lang="en-US" sz="2800">
                <a:solidFill>
                  <a:srgbClr val="FF0000"/>
                </a:solidFill>
              </a:rPr>
              <a:t>thông tin</a:t>
            </a:r>
          </a:p>
          <a:p>
            <a:pPr>
              <a:lnSpc>
                <a:spcPct val="80000"/>
              </a:lnSpc>
            </a:pPr>
            <a:r>
              <a:rPr lang="en-US" sz="2800">
                <a:solidFill>
                  <a:srgbClr val="FF0000"/>
                </a:solidFill>
              </a:rPr>
              <a:t> cho bản nhạc</a:t>
            </a:r>
            <a:r>
              <a:rPr lang="en-US" sz="2800"/>
              <a:t>, nhấn </a:t>
            </a:r>
            <a:r>
              <a:rPr lang="en-US" sz="2800">
                <a:solidFill>
                  <a:srgbClr val="FF0000"/>
                </a:solidFill>
              </a:rPr>
              <a:t>Tiếp theo</a:t>
            </a:r>
          </a:p>
        </p:txBody>
      </p:sp>
      <p:sp>
        <p:nvSpPr>
          <p:cNvPr id="53308" name="AutoShape 60"/>
          <p:cNvSpPr>
            <a:spLocks noChangeArrowheads="1"/>
          </p:cNvSpPr>
          <p:nvPr/>
        </p:nvSpPr>
        <p:spPr bwMode="auto">
          <a:xfrm>
            <a:off x="5654675" y="3581400"/>
            <a:ext cx="6826250" cy="8382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9525" algn="ctr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lnSpc>
                <a:spcPct val="80000"/>
              </a:lnSpc>
            </a:pPr>
            <a:r>
              <a:rPr lang="en-US" sz="2800"/>
              <a:t>3.Chọn</a:t>
            </a:r>
            <a:r>
              <a:rPr lang="en-US" sz="2800">
                <a:solidFill>
                  <a:srgbClr val="FF0000"/>
                </a:solidFill>
              </a:rPr>
              <a:t> Bản nhạc mẫu</a:t>
            </a:r>
            <a:r>
              <a:rPr lang="en-US" sz="2800"/>
              <a:t>, </a:t>
            </a:r>
          </a:p>
          <a:p>
            <a:pPr>
              <a:lnSpc>
                <a:spcPct val="80000"/>
              </a:lnSpc>
            </a:pPr>
            <a:r>
              <a:rPr lang="en-US" sz="2800"/>
              <a:t>nhấn </a:t>
            </a:r>
            <a:r>
              <a:rPr lang="en-US" sz="2800">
                <a:solidFill>
                  <a:srgbClr val="FF0000"/>
                </a:solidFill>
              </a:rPr>
              <a:t>Tiếp theo</a:t>
            </a:r>
          </a:p>
        </p:txBody>
      </p:sp>
      <p:sp>
        <p:nvSpPr>
          <p:cNvPr id="53309" name="AutoShape 61"/>
          <p:cNvSpPr>
            <a:spLocks noChangeArrowheads="1"/>
          </p:cNvSpPr>
          <p:nvPr/>
        </p:nvSpPr>
        <p:spPr bwMode="auto">
          <a:xfrm>
            <a:off x="4906963" y="4648200"/>
            <a:ext cx="7573962" cy="8382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9525" algn="ctr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lnSpc>
                <a:spcPct val="80000"/>
              </a:lnSpc>
            </a:pPr>
            <a:r>
              <a:rPr lang="en-US" sz="2800"/>
              <a:t>4.Chọn</a:t>
            </a:r>
            <a:r>
              <a:rPr lang="en-US" sz="2800">
                <a:solidFill>
                  <a:srgbClr val="FF0000"/>
                </a:solidFill>
              </a:rPr>
              <a:t> Hóa biểu và nhịp độ</a:t>
            </a:r>
            <a:r>
              <a:rPr lang="en-US" sz="2800"/>
              <a:t>,</a:t>
            </a:r>
          </a:p>
          <a:p>
            <a:pPr>
              <a:lnSpc>
                <a:spcPct val="80000"/>
              </a:lnSpc>
            </a:pPr>
            <a:r>
              <a:rPr lang="en-US" sz="2800"/>
              <a:t> nhấn </a:t>
            </a:r>
            <a:r>
              <a:rPr lang="en-US" sz="2800">
                <a:solidFill>
                  <a:srgbClr val="FF0000"/>
                </a:solidFill>
              </a:rPr>
              <a:t>Tiếp theo</a:t>
            </a:r>
            <a:r>
              <a:rPr lang="en-US" sz="2800"/>
              <a:t>  </a:t>
            </a:r>
          </a:p>
        </p:txBody>
      </p:sp>
      <p:cxnSp>
        <p:nvCxnSpPr>
          <p:cNvPr id="53311" name="AutoShape 63"/>
          <p:cNvCxnSpPr>
            <a:cxnSpLocks noChangeShapeType="1"/>
            <a:stCxn id="53317" idx="2"/>
            <a:endCxn id="53304" idx="1"/>
          </p:cNvCxnSpPr>
          <p:nvPr/>
        </p:nvCxnSpPr>
        <p:spPr bwMode="auto">
          <a:xfrm flipV="1">
            <a:off x="3624263" y="1981200"/>
            <a:ext cx="215900" cy="2057400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3312" name="AutoShape 64"/>
          <p:cNvCxnSpPr>
            <a:cxnSpLocks noChangeShapeType="1"/>
            <a:stCxn id="53317" idx="2"/>
            <a:endCxn id="53306" idx="1"/>
          </p:cNvCxnSpPr>
          <p:nvPr/>
        </p:nvCxnSpPr>
        <p:spPr bwMode="auto">
          <a:xfrm flipV="1">
            <a:off x="3624263" y="2933700"/>
            <a:ext cx="963612" cy="1104900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3314" name="AutoShape 66"/>
          <p:cNvCxnSpPr>
            <a:cxnSpLocks noChangeShapeType="1"/>
            <a:stCxn id="53317" idx="2"/>
            <a:endCxn id="53308" idx="1"/>
          </p:cNvCxnSpPr>
          <p:nvPr/>
        </p:nvCxnSpPr>
        <p:spPr bwMode="auto">
          <a:xfrm flipV="1">
            <a:off x="3624263" y="4000500"/>
            <a:ext cx="2030412" cy="38100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3316" name="AutoShape 68"/>
          <p:cNvCxnSpPr>
            <a:cxnSpLocks noChangeShapeType="1"/>
            <a:stCxn id="53317" idx="2"/>
            <a:endCxn id="53309" idx="1"/>
          </p:cNvCxnSpPr>
          <p:nvPr/>
        </p:nvCxnSpPr>
        <p:spPr bwMode="auto">
          <a:xfrm>
            <a:off x="3624263" y="4038600"/>
            <a:ext cx="1282700" cy="1028700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53317" name="Cloud"/>
          <p:cNvSpPr>
            <a:spLocks noChangeAspect="1" noEditPoints="1" noChangeArrowheads="1"/>
          </p:cNvSpPr>
          <p:nvPr/>
        </p:nvSpPr>
        <p:spPr bwMode="auto">
          <a:xfrm>
            <a:off x="0" y="3200400"/>
            <a:ext cx="3627438" cy="16764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b="1">
                <a:solidFill>
                  <a:schemeClr val="accent2"/>
                </a:solidFill>
              </a:rPr>
              <a:t>Các thao tác tạo bản nhạc</a:t>
            </a:r>
          </a:p>
        </p:txBody>
      </p:sp>
      <p:sp>
        <p:nvSpPr>
          <p:cNvPr id="53318" name="AutoShape 70"/>
          <p:cNvSpPr>
            <a:spLocks noChangeArrowheads="1"/>
          </p:cNvSpPr>
          <p:nvPr/>
        </p:nvSpPr>
        <p:spPr bwMode="auto">
          <a:xfrm>
            <a:off x="3946525" y="5791200"/>
            <a:ext cx="8321675" cy="8382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9525" algn="ctr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lnSpc>
                <a:spcPct val="80000"/>
              </a:lnSpc>
            </a:pPr>
            <a:r>
              <a:rPr lang="en-US" sz="2800"/>
              <a:t>5.Nhập </a:t>
            </a:r>
            <a:r>
              <a:rPr lang="en-US" sz="2800">
                <a:solidFill>
                  <a:srgbClr val="FF0000"/>
                </a:solidFill>
              </a:rPr>
              <a:t>Số chỉ nhịp</a:t>
            </a:r>
            <a:r>
              <a:rPr lang="en-US" sz="2800"/>
              <a:t> và </a:t>
            </a:r>
            <a:r>
              <a:rPr lang="en-US" sz="2800">
                <a:solidFill>
                  <a:srgbClr val="FF0000"/>
                </a:solidFill>
              </a:rPr>
              <a:t>Số lượng ô nhịp</a:t>
            </a:r>
            <a:r>
              <a:rPr lang="en-US" sz="2800"/>
              <a:t>, </a:t>
            </a:r>
          </a:p>
          <a:p>
            <a:pPr>
              <a:lnSpc>
                <a:spcPct val="80000"/>
              </a:lnSpc>
            </a:pPr>
            <a:r>
              <a:rPr lang="en-US" sz="2800"/>
              <a:t>nhấn </a:t>
            </a:r>
            <a:r>
              <a:rPr lang="en-US" sz="2800">
                <a:solidFill>
                  <a:srgbClr val="FF0000"/>
                </a:solidFill>
              </a:rPr>
              <a:t>Hoàn thành</a:t>
            </a:r>
            <a:r>
              <a:rPr lang="en-US" sz="2800"/>
              <a:t>  </a:t>
            </a:r>
          </a:p>
        </p:txBody>
      </p:sp>
      <p:cxnSp>
        <p:nvCxnSpPr>
          <p:cNvPr id="53319" name="AutoShape 71"/>
          <p:cNvCxnSpPr>
            <a:cxnSpLocks noChangeShapeType="1"/>
            <a:stCxn id="53317" idx="2"/>
            <a:endCxn id="53318" idx="1"/>
          </p:cNvCxnSpPr>
          <p:nvPr/>
        </p:nvCxnSpPr>
        <p:spPr bwMode="auto">
          <a:xfrm>
            <a:off x="3624263" y="4038600"/>
            <a:ext cx="322262" cy="2171700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0256" name="Rectangle 37"/>
          <p:cNvSpPr>
            <a:spLocks noChangeArrowheads="1"/>
          </p:cNvSpPr>
          <p:nvPr/>
        </p:nvSpPr>
        <p:spPr bwMode="auto">
          <a:xfrm>
            <a:off x="877888" y="1384300"/>
            <a:ext cx="256698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just" eaLnBrk="0" hangingPunct="0"/>
            <a:r>
              <a:rPr lang="pt-BR" sz="2800">
                <a:solidFill>
                  <a:schemeClr val="tx1"/>
                </a:solidFill>
              </a:rPr>
              <a:t>1. </a:t>
            </a:r>
            <a:r>
              <a:rPr lang="pt-BR" sz="2800" u="sng">
                <a:solidFill>
                  <a:schemeClr val="tx1"/>
                </a:solidFill>
              </a:rPr>
              <a:t>Tạo bản nhạc:</a:t>
            </a:r>
          </a:p>
        </p:txBody>
      </p:sp>
      <p:sp>
        <p:nvSpPr>
          <p:cNvPr id="10257" name="WordArt 11"/>
          <p:cNvSpPr>
            <a:spLocks noChangeArrowheads="1" noChangeShapeType="1" noTextEdit="1"/>
          </p:cNvSpPr>
          <p:nvPr/>
        </p:nvSpPr>
        <p:spPr bwMode="auto">
          <a:xfrm>
            <a:off x="2346325" y="304800"/>
            <a:ext cx="8215313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2800" b="1" kern="10">
                <a:ln w="9525" cap="rnd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BƯỚC ĐẦU TẠO BẢN NHẠC </a:t>
            </a:r>
          </a:p>
          <a:p>
            <a:r>
              <a:rPr lang="vi-VN" sz="2800" b="1" kern="10">
                <a:ln w="9525" cap="rnd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VỚI PHẦN MỀM MUSESCORE</a:t>
            </a:r>
            <a:endParaRPr lang="en-US" sz="2800" b="1" kern="10">
              <a:ln w="9525" cap="rnd">
                <a:solidFill>
                  <a:schemeClr val="tx1"/>
                </a:solidFill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0259" name="AutoShape 19">
            <a:hlinkClick r:id="rId4" action="ppaction://hlinkfile"/>
          </p:cNvPr>
          <p:cNvSpPr>
            <a:spLocks noChangeArrowheads="1"/>
          </p:cNvSpPr>
          <p:nvPr/>
        </p:nvSpPr>
        <p:spPr bwMode="auto">
          <a:xfrm>
            <a:off x="152400" y="6248400"/>
            <a:ext cx="457200" cy="381000"/>
          </a:xfrm>
          <a:prstGeom prst="notchedRightArrow">
            <a:avLst>
              <a:gd name="adj1" fmla="val 50000"/>
              <a:gd name="adj2" fmla="val 30000"/>
            </a:avLst>
          </a:prstGeom>
          <a:solidFill>
            <a:schemeClr val="accent1"/>
          </a:solidFill>
          <a:ln w="19050" algn="ctr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3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53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53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53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53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5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53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5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5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5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304" grpId="0" animBg="1"/>
      <p:bldP spid="53306" grpId="0" animBg="1"/>
      <p:bldP spid="53308" grpId="0" animBg="1"/>
      <p:bldP spid="53309" grpId="0" animBg="1"/>
      <p:bldP spid="53317" grpId="0" animBg="1"/>
      <p:bldP spid="533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Oval 3"/>
          <p:cNvSpPr>
            <a:spLocks noChangeArrowheads="1"/>
          </p:cNvSpPr>
          <p:nvPr/>
        </p:nvSpPr>
        <p:spPr bwMode="auto">
          <a:xfrm>
            <a:off x="320675" y="303213"/>
            <a:ext cx="1812925" cy="649287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66FF33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00660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algn="l"/>
            <a:r>
              <a:rPr lang="en-US">
                <a:solidFill>
                  <a:srgbClr val="CC0099"/>
                </a:solidFill>
                <a:latin typeface="Arial" charset="0"/>
              </a:rPr>
              <a:t>Bài 2</a:t>
            </a:r>
          </a:p>
        </p:txBody>
      </p:sp>
      <p:pic>
        <p:nvPicPr>
          <p:cNvPr id="11267" name="Picture 8" descr="2">
            <a:hlinkClick r:id="rId2" action="ppaction://hlinkfile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534650" y="0"/>
            <a:ext cx="226695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Text Box 12"/>
          <p:cNvSpPr txBox="1">
            <a:spLocks noChangeArrowheads="1"/>
          </p:cNvSpPr>
          <p:nvPr/>
        </p:nvSpPr>
        <p:spPr bwMode="auto">
          <a:xfrm>
            <a:off x="0" y="1066800"/>
            <a:ext cx="114141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99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rgbClr val="000099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rgbClr val="000099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rgbClr val="000099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rgbClr val="000099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500">
                <a:solidFill>
                  <a:schemeClr val="tx1"/>
                </a:solidFill>
              </a:rPr>
              <a:t>A. </a:t>
            </a:r>
            <a:r>
              <a:rPr lang="en-US" sz="2500" u="sng">
                <a:solidFill>
                  <a:schemeClr val="tx1"/>
                </a:solidFill>
              </a:rPr>
              <a:t>HOẠT ĐỘNG CƠ BẢN:</a:t>
            </a:r>
          </a:p>
        </p:txBody>
      </p:sp>
      <p:sp>
        <p:nvSpPr>
          <p:cNvPr id="11269" name="Rectangle 37"/>
          <p:cNvSpPr>
            <a:spLocks noChangeArrowheads="1"/>
          </p:cNvSpPr>
          <p:nvPr/>
        </p:nvSpPr>
        <p:spPr bwMode="auto">
          <a:xfrm>
            <a:off x="923925" y="1384300"/>
            <a:ext cx="25685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just" eaLnBrk="0" hangingPunct="0"/>
            <a:r>
              <a:rPr lang="pt-BR" sz="2800">
                <a:solidFill>
                  <a:schemeClr val="tx1"/>
                </a:solidFill>
              </a:rPr>
              <a:t>1. </a:t>
            </a:r>
            <a:r>
              <a:rPr lang="pt-BR" sz="2800" u="sng">
                <a:solidFill>
                  <a:schemeClr val="tx1"/>
                </a:solidFill>
              </a:rPr>
              <a:t>Tạo bản nhạc:</a:t>
            </a:r>
          </a:p>
        </p:txBody>
      </p:sp>
      <p:sp>
        <p:nvSpPr>
          <p:cNvPr id="11270" name="Rectangle 37"/>
          <p:cNvSpPr>
            <a:spLocks noChangeArrowheads="1"/>
          </p:cNvSpPr>
          <p:nvPr/>
        </p:nvSpPr>
        <p:spPr bwMode="auto">
          <a:xfrm>
            <a:off x="1638300" y="1765300"/>
            <a:ext cx="624681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just" eaLnBrk="0" hangingPunct="0"/>
            <a:r>
              <a:rPr lang="pt-BR" sz="2800">
                <a:solidFill>
                  <a:schemeClr val="tx1"/>
                </a:solidFill>
              </a:rPr>
              <a:t>2. </a:t>
            </a:r>
            <a:r>
              <a:rPr lang="pt-BR" sz="2800" u="sng">
                <a:solidFill>
                  <a:schemeClr val="tx1"/>
                </a:solidFill>
              </a:rPr>
              <a:t>Nhập nốt nhạc vào khuôn nhạc vừa tạo:</a:t>
            </a:r>
          </a:p>
        </p:txBody>
      </p:sp>
      <p:pic>
        <p:nvPicPr>
          <p:cNvPr id="11271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3" y="3886200"/>
            <a:ext cx="117348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9" name="Rectangle 9"/>
          <p:cNvSpPr>
            <a:spLocks noChangeArrowheads="1"/>
          </p:cNvSpPr>
          <p:nvPr/>
        </p:nvSpPr>
        <p:spPr bwMode="auto">
          <a:xfrm>
            <a:off x="2346325" y="4419600"/>
            <a:ext cx="3414713" cy="3048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3" name="AutoShape 31"/>
          <p:cNvSpPr>
            <a:spLocks noChangeArrowheads="1"/>
          </p:cNvSpPr>
          <p:nvPr/>
        </p:nvSpPr>
        <p:spPr bwMode="auto">
          <a:xfrm>
            <a:off x="4054475" y="5257800"/>
            <a:ext cx="2239963" cy="533400"/>
          </a:xfrm>
          <a:prstGeom prst="wedgeRectCallout">
            <a:avLst>
              <a:gd name="adj1" fmla="val -60120"/>
              <a:gd name="adj2" fmla="val -150597"/>
            </a:avLst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l">
              <a:lnSpc>
                <a:spcPct val="80000"/>
              </a:lnSpc>
            </a:pPr>
            <a:r>
              <a:rPr lang="en-US" sz="2000"/>
              <a:t>Chọn trường độ nốt nhạc </a:t>
            </a:r>
          </a:p>
        </p:txBody>
      </p:sp>
      <p:sp>
        <p:nvSpPr>
          <p:cNvPr id="3" name="AutoShape 31"/>
          <p:cNvSpPr>
            <a:spLocks noChangeArrowheads="1"/>
          </p:cNvSpPr>
          <p:nvPr/>
        </p:nvSpPr>
        <p:spPr bwMode="auto">
          <a:xfrm>
            <a:off x="8321675" y="5105400"/>
            <a:ext cx="3733800" cy="609600"/>
          </a:xfrm>
          <a:prstGeom prst="wedgeRectCallout">
            <a:avLst>
              <a:gd name="adj1" fmla="val -99463"/>
              <a:gd name="adj2" fmla="val 119009"/>
            </a:avLst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l">
              <a:lnSpc>
                <a:spcPct val="80000"/>
              </a:lnSpc>
            </a:pPr>
            <a:r>
              <a:rPr lang="en-US" sz="2000"/>
              <a:t>Nhấn chọn vị trí cao độ nốt nhạc muốn nhập </a:t>
            </a:r>
          </a:p>
        </p:txBody>
      </p:sp>
      <p:sp>
        <p:nvSpPr>
          <p:cNvPr id="40972" name="Oval 12"/>
          <p:cNvSpPr>
            <a:spLocks noChangeArrowheads="1"/>
          </p:cNvSpPr>
          <p:nvPr/>
        </p:nvSpPr>
        <p:spPr bwMode="auto">
          <a:xfrm>
            <a:off x="6294438" y="6019800"/>
            <a:ext cx="212725" cy="1524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tx1"/>
              </a:solidFill>
              <a:latin typeface=".VnTime" pitchFamily="34" charset="0"/>
            </a:endParaRPr>
          </a:p>
        </p:txBody>
      </p:sp>
      <p:sp>
        <p:nvSpPr>
          <p:cNvPr id="4" name="Rectangle 37"/>
          <p:cNvSpPr>
            <a:spLocks noChangeArrowheads="1"/>
          </p:cNvSpPr>
          <p:nvPr/>
        </p:nvSpPr>
        <p:spPr bwMode="auto">
          <a:xfrm>
            <a:off x="2133600" y="2225675"/>
            <a:ext cx="2740025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just" eaLnBrk="0" hangingPunct="0"/>
            <a:r>
              <a:rPr lang="pt-BR" sz="2200">
                <a:solidFill>
                  <a:schemeClr val="tx1"/>
                </a:solidFill>
              </a:rPr>
              <a:t>Bước 1: </a:t>
            </a:r>
            <a:r>
              <a:rPr lang="pt-BR" sz="2200"/>
              <a:t>Nhấn phím</a:t>
            </a:r>
            <a:r>
              <a:rPr lang="pt-BR" sz="2200">
                <a:solidFill>
                  <a:srgbClr val="FF0000"/>
                </a:solidFill>
              </a:rPr>
              <a:t> </a:t>
            </a:r>
            <a:r>
              <a:rPr lang="pt-BR" sz="2200" b="1">
                <a:solidFill>
                  <a:srgbClr val="FF0000"/>
                </a:solidFill>
              </a:rPr>
              <a:t>N</a:t>
            </a:r>
            <a:r>
              <a:rPr lang="pt-BR" sz="2200" b="1"/>
              <a:t>.</a:t>
            </a:r>
            <a:endParaRPr lang="pt-BR" sz="2200" b="1" u="sng"/>
          </a:p>
        </p:txBody>
      </p:sp>
      <p:sp>
        <p:nvSpPr>
          <p:cNvPr id="5" name="Rectangle 37"/>
          <p:cNvSpPr>
            <a:spLocks noChangeArrowheads="1"/>
          </p:cNvSpPr>
          <p:nvPr/>
        </p:nvSpPr>
        <p:spPr bwMode="auto">
          <a:xfrm>
            <a:off x="2132013" y="2619375"/>
            <a:ext cx="708977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just" eaLnBrk="0" hangingPunct="0"/>
            <a:r>
              <a:rPr lang="pt-BR" sz="2200">
                <a:solidFill>
                  <a:schemeClr val="tx1"/>
                </a:solidFill>
              </a:rPr>
              <a:t>Bước 2: </a:t>
            </a:r>
            <a:r>
              <a:rPr lang="pt-BR" sz="2200"/>
              <a:t>Nhấn chọn </a:t>
            </a:r>
            <a:r>
              <a:rPr lang="pt-BR" sz="2200" b="1">
                <a:solidFill>
                  <a:srgbClr val="FF0000"/>
                </a:solidFill>
              </a:rPr>
              <a:t>Trường độ nốt nhạc</a:t>
            </a:r>
            <a:r>
              <a:rPr lang="pt-BR" sz="2200"/>
              <a:t> trên thanh công cụ.</a:t>
            </a:r>
            <a:endParaRPr lang="pt-BR" sz="2200" u="sng">
              <a:solidFill>
                <a:srgbClr val="FF0000"/>
              </a:solidFill>
            </a:endParaRPr>
          </a:p>
        </p:txBody>
      </p:sp>
      <p:sp>
        <p:nvSpPr>
          <p:cNvPr id="6" name="Rectangle 37"/>
          <p:cNvSpPr>
            <a:spLocks noChangeArrowheads="1"/>
          </p:cNvSpPr>
          <p:nvPr/>
        </p:nvSpPr>
        <p:spPr bwMode="auto">
          <a:xfrm>
            <a:off x="2133600" y="3001963"/>
            <a:ext cx="818832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just" eaLnBrk="0" hangingPunct="0"/>
            <a:r>
              <a:rPr lang="pt-BR" sz="2200">
                <a:solidFill>
                  <a:schemeClr val="tx1"/>
                </a:solidFill>
              </a:rPr>
              <a:t>Bước 3: </a:t>
            </a:r>
            <a:r>
              <a:rPr lang="pt-BR" sz="2200"/>
              <a:t>Nhấn chọn </a:t>
            </a:r>
            <a:r>
              <a:rPr lang="pt-BR" sz="2200" b="1">
                <a:solidFill>
                  <a:srgbClr val="FF0000"/>
                </a:solidFill>
              </a:rPr>
              <a:t>Vị trí cao độ nốt nhạc </a:t>
            </a:r>
            <a:r>
              <a:rPr lang="pt-BR" sz="2200"/>
              <a:t>muốn nhập lên khuôn nhạc.</a:t>
            </a:r>
            <a:endParaRPr lang="pt-BR" sz="2200" u="sng"/>
          </a:p>
        </p:txBody>
      </p:sp>
      <p:sp>
        <p:nvSpPr>
          <p:cNvPr id="7" name="Rectangle 37"/>
          <p:cNvSpPr>
            <a:spLocks noChangeArrowheads="1"/>
          </p:cNvSpPr>
          <p:nvPr/>
        </p:nvSpPr>
        <p:spPr bwMode="auto">
          <a:xfrm>
            <a:off x="2209800" y="3411538"/>
            <a:ext cx="1177925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just" eaLnBrk="0" hangingPunct="0"/>
            <a:r>
              <a:rPr lang="pt-BR" sz="2200">
                <a:solidFill>
                  <a:schemeClr val="tx1"/>
                </a:solidFill>
              </a:rPr>
              <a:t>Bước 4:</a:t>
            </a:r>
            <a:r>
              <a:rPr lang="pt-BR" sz="2200"/>
              <a:t> Nhấn phím </a:t>
            </a:r>
            <a:r>
              <a:rPr lang="pt-BR" sz="2200" b="1">
                <a:solidFill>
                  <a:srgbClr val="FF0000"/>
                </a:solidFill>
              </a:rPr>
              <a:t>ESC</a:t>
            </a:r>
            <a:r>
              <a:rPr lang="pt-BR" sz="2200">
                <a:solidFill>
                  <a:srgbClr val="FF0000"/>
                </a:solidFill>
              </a:rPr>
              <a:t> </a:t>
            </a:r>
            <a:r>
              <a:rPr lang="pt-BR" sz="2200"/>
              <a:t>để kết thúc hoặc tạm dừng quá trình nhập.</a:t>
            </a:r>
            <a:endParaRPr lang="pt-BR" sz="2200" u="sng"/>
          </a:p>
        </p:txBody>
      </p:sp>
      <p:pic>
        <p:nvPicPr>
          <p:cNvPr id="40977" name="Picture 1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9725" y="4876800"/>
            <a:ext cx="9494838" cy="182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78" name="Oval 18"/>
          <p:cNvSpPr>
            <a:spLocks noChangeArrowheads="1"/>
          </p:cNvSpPr>
          <p:nvPr/>
        </p:nvSpPr>
        <p:spPr bwMode="auto">
          <a:xfrm>
            <a:off x="746125" y="4419600"/>
            <a:ext cx="427038" cy="3048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tx1"/>
              </a:solidFill>
              <a:latin typeface=".VnTime" pitchFamily="34" charset="0"/>
            </a:endParaRPr>
          </a:p>
        </p:txBody>
      </p:sp>
      <p:sp>
        <p:nvSpPr>
          <p:cNvPr id="11282" name="WordArt 11"/>
          <p:cNvSpPr>
            <a:spLocks noChangeArrowheads="1" noChangeShapeType="1" noTextEdit="1"/>
          </p:cNvSpPr>
          <p:nvPr/>
        </p:nvSpPr>
        <p:spPr bwMode="auto">
          <a:xfrm>
            <a:off x="2346325" y="304800"/>
            <a:ext cx="8215313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2800" b="1" kern="10">
                <a:ln w="9525" cap="rnd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BƯỚC ĐẦU TẠO BẢN NHẠC </a:t>
            </a:r>
          </a:p>
          <a:p>
            <a:r>
              <a:rPr lang="vi-VN" sz="2800" b="1" kern="10">
                <a:ln w="9525" cap="rnd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VỚI PHẦN MỀM MUSESCORE</a:t>
            </a:r>
            <a:endParaRPr lang="en-US" sz="2800" b="1" kern="10">
              <a:ln w="9525" cap="rnd">
                <a:solidFill>
                  <a:schemeClr val="tx1"/>
                </a:solidFill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1284" name="AutoShape 20">
            <a:hlinkClick r:id="rId6" action="ppaction://hlinkfile"/>
          </p:cNvPr>
          <p:cNvSpPr>
            <a:spLocks noChangeArrowheads="1"/>
          </p:cNvSpPr>
          <p:nvPr/>
        </p:nvSpPr>
        <p:spPr bwMode="auto">
          <a:xfrm>
            <a:off x="152400" y="6324600"/>
            <a:ext cx="457200" cy="381000"/>
          </a:xfrm>
          <a:prstGeom prst="notchedRightArrow">
            <a:avLst>
              <a:gd name="adj1" fmla="val 50000"/>
              <a:gd name="adj2" fmla="val 30000"/>
            </a:avLst>
          </a:prstGeom>
          <a:solidFill>
            <a:schemeClr val="accent1"/>
          </a:solidFill>
          <a:ln w="19050" algn="ctr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0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40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3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0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40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5" dur="500"/>
                                        <p:tgtEl>
                                          <p:spTgt spid="409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8" dur="500"/>
                                        <p:tgtEl>
                                          <p:spTgt spid="3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1" dur="500"/>
                                        <p:tgtEl>
                                          <p:spTgt spid="409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4" dur="500"/>
                                        <p:tgtEl>
                                          <p:spTgt spid="409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9" grpId="0" animBg="1"/>
      <p:bldP spid="40969" grpId="1" animBg="1"/>
      <p:bldP spid="3103" grpId="0" animBg="1"/>
      <p:bldP spid="3103" grpId="1" animBg="1"/>
      <p:bldP spid="3" grpId="0" animBg="1"/>
      <p:bldP spid="3" grpId="1" animBg="1"/>
      <p:bldP spid="40972" grpId="0" animBg="1"/>
      <p:bldP spid="40972" grpId="1" animBg="1"/>
      <p:bldP spid="5" grpId="0"/>
      <p:bldP spid="6" grpId="0"/>
      <p:bldP spid="7" grpId="0"/>
      <p:bldP spid="40978" grpId="0" animBg="1"/>
      <p:bldP spid="40978" grpId="1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4240</TotalTime>
  <Words>848</Words>
  <Application>Microsoft Office PowerPoint</Application>
  <PresentationFormat>Custom</PresentationFormat>
  <Paragraphs>130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Times New Roman</vt:lpstr>
      <vt:lpstr>Arial</vt:lpstr>
      <vt:lpstr>Calibri</vt:lpstr>
      <vt:lpstr>.VnTime</vt:lpstr>
      <vt:lpstr>VNI-Hobo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hue</dc:creator>
  <cp:lastModifiedBy>SKY</cp:lastModifiedBy>
  <cp:revision>179</cp:revision>
  <dcterms:created xsi:type="dcterms:W3CDTF">2011-04-16T05:22:54Z</dcterms:created>
  <dcterms:modified xsi:type="dcterms:W3CDTF">2020-03-16T09:05:41Z</dcterms:modified>
</cp:coreProperties>
</file>